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6.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7.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1" r:id="rId4"/>
    <p:sldMasterId id="2147483722" r:id="rId5"/>
    <p:sldMasterId id="2147483808" r:id="rId6"/>
    <p:sldMasterId id="2147484205" r:id="rId7"/>
    <p:sldMasterId id="2147483910" r:id="rId8"/>
    <p:sldMasterId id="2147483970" r:id="rId9"/>
    <p:sldMasterId id="2147484229" r:id="rId10"/>
    <p:sldMasterId id="2147484235" r:id="rId11"/>
  </p:sldMasterIdLst>
  <p:notesMasterIdLst>
    <p:notesMasterId r:id="rId40"/>
  </p:notesMasterIdLst>
  <p:handoutMasterIdLst>
    <p:handoutMasterId r:id="rId41"/>
  </p:handoutMasterIdLst>
  <p:sldIdLst>
    <p:sldId id="304" r:id="rId12"/>
    <p:sldId id="303" r:id="rId13"/>
    <p:sldId id="305" r:id="rId14"/>
    <p:sldId id="338" r:id="rId15"/>
    <p:sldId id="339" r:id="rId16"/>
    <p:sldId id="342" r:id="rId17"/>
    <p:sldId id="337" r:id="rId18"/>
    <p:sldId id="323" r:id="rId19"/>
    <p:sldId id="319" r:id="rId20"/>
    <p:sldId id="307" r:id="rId21"/>
    <p:sldId id="340" r:id="rId22"/>
    <p:sldId id="325" r:id="rId23"/>
    <p:sldId id="336" r:id="rId24"/>
    <p:sldId id="332" r:id="rId25"/>
    <p:sldId id="310" r:id="rId26"/>
    <p:sldId id="322" r:id="rId27"/>
    <p:sldId id="311" r:id="rId28"/>
    <p:sldId id="334" r:id="rId29"/>
    <p:sldId id="283" r:id="rId30"/>
    <p:sldId id="335" r:id="rId31"/>
    <p:sldId id="327" r:id="rId32"/>
    <p:sldId id="314" r:id="rId33"/>
    <p:sldId id="326" r:id="rId34"/>
    <p:sldId id="312" r:id="rId35"/>
    <p:sldId id="329" r:id="rId36"/>
    <p:sldId id="330" r:id="rId37"/>
    <p:sldId id="331" r:id="rId38"/>
    <p:sldId id="320" r:id="rId39"/>
  </p:sldIdLst>
  <p:sldSz cx="10439400" cy="7559675"/>
  <p:notesSz cx="6888163" cy="10020300"/>
  <p:embeddedFontLst>
    <p:embeddedFont>
      <p:font typeface="Aptos" panose="020B0004020202020204" pitchFamily="34" charset="0"/>
      <p:regular r:id="rId42"/>
      <p:bold r:id="rId43"/>
      <p:italic r:id="rId44"/>
      <p:boldItalic r:id="rId45"/>
    </p:embeddedFont>
    <p:embeddedFont>
      <p:font typeface="Aptos Narrow" panose="020B0004020202020204" pitchFamily="34" charset="0"/>
      <p:regular r:id="rId46"/>
      <p:bold r:id="rId47"/>
      <p:italic r:id="rId48"/>
      <p:boldItalic r:id="rId49"/>
    </p:embeddedFont>
    <p:embeddedFont>
      <p:font typeface="Calibri" panose="020F0502020204030204" pitchFamily="34" charset="0"/>
      <p:regular r:id="rId50"/>
      <p:bold r:id="rId51"/>
      <p:italic r:id="rId52"/>
      <p:boldItalic r:id="rId53"/>
    </p:embeddedFont>
    <p:embeddedFont>
      <p:font typeface="Century Gothic" panose="020B0502020202020204" pitchFamily="34" charset="0"/>
      <p:regular r:id="rId54"/>
      <p:bold r:id="rId55"/>
      <p:italic r:id="rId56"/>
      <p:boldItalic r:id="rId57"/>
    </p:embeddedFont>
    <p:embeddedFont>
      <p:font typeface="Verdana" panose="020B060403050404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A960B59E-256B-41CC-98D2-9C08416BF1E9}">
          <p14:sldIdLst>
            <p14:sldId id="304"/>
          </p14:sldIdLst>
        </p14:section>
        <p14:section name="Section sans titre" id="{AFB996D3-E5E7-442C-A496-FE87D4870236}">
          <p14:sldIdLst>
            <p14:sldId id="303"/>
            <p14:sldId id="305"/>
            <p14:sldId id="338"/>
            <p14:sldId id="339"/>
            <p14:sldId id="342"/>
            <p14:sldId id="337"/>
            <p14:sldId id="323"/>
            <p14:sldId id="319"/>
            <p14:sldId id="307"/>
            <p14:sldId id="340"/>
            <p14:sldId id="325"/>
            <p14:sldId id="336"/>
            <p14:sldId id="332"/>
            <p14:sldId id="310"/>
            <p14:sldId id="322"/>
            <p14:sldId id="311"/>
            <p14:sldId id="334"/>
            <p14:sldId id="283"/>
            <p14:sldId id="335"/>
            <p14:sldId id="327"/>
            <p14:sldId id="314"/>
            <p14:sldId id="326"/>
            <p14:sldId id="312"/>
            <p14:sldId id="329"/>
            <p14:sldId id="330"/>
            <p14:sldId id="331"/>
            <p14:sldId id="320"/>
          </p14:sldIdLst>
        </p14:section>
      </p14:sectionLst>
    </p:ext>
    <p:ext uri="{EFAFB233-063F-42B5-8137-9DF3F51BA10A}">
      <p15:sldGuideLst xmlns:p15="http://schemas.microsoft.com/office/powerpoint/2012/main">
        <p15:guide id="1" pos="4760">
          <p15:clr>
            <a:srgbClr val="9AA0A6"/>
          </p15:clr>
        </p15:guide>
        <p15:guide id="2" orient="horz" pos="238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D94A"/>
    <a:srgbClr val="5BA856"/>
    <a:srgbClr val="FC4128"/>
    <a:srgbClr val="7E45AB"/>
    <a:srgbClr val="BAA3D1"/>
    <a:srgbClr val="B6D1AE"/>
    <a:srgbClr val="69A3F6"/>
    <a:srgbClr val="BACFF7"/>
    <a:srgbClr val="F1ECB0"/>
    <a:srgbClr val="F3A8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2844" y="804"/>
      </p:cViewPr>
      <p:guideLst>
        <p:guide pos="4760"/>
        <p:guide orient="horz" pos="2381"/>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Master" Target="slideMasters/slideMaster2.xml"/><Relationship Id="rId61" Type="http://schemas.openxmlformats.org/officeDocument/2006/relationships/font" Target="fonts/font20.fntdata"/><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9.xml"/><Relationship Id="rId41" Type="http://schemas.openxmlformats.org/officeDocument/2006/relationships/handoutMaster" Target="handoutMasters/handout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3A4E062-D168-7540-A715-0D6413F21900}"/>
              </a:ext>
            </a:extLst>
          </p:cNvPr>
          <p:cNvSpPr>
            <a:spLocks noGrp="1"/>
          </p:cNvSpPr>
          <p:nvPr>
            <p:ph type="hdr" sz="quarter"/>
          </p:nvPr>
        </p:nvSpPr>
        <p:spPr>
          <a:xfrm>
            <a:off x="1" y="0"/>
            <a:ext cx="2984870" cy="502755"/>
          </a:xfrm>
          <a:prstGeom prst="rect">
            <a:avLst/>
          </a:prstGeom>
        </p:spPr>
        <p:txBody>
          <a:bodyPr vert="horz" lIns="92446" tIns="46223" rIns="92446" bIns="46223"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4B46C29-F4AB-2541-BB9A-631275A45A1D}"/>
              </a:ext>
            </a:extLst>
          </p:cNvPr>
          <p:cNvSpPr>
            <a:spLocks noGrp="1"/>
          </p:cNvSpPr>
          <p:nvPr>
            <p:ph type="dt" sz="quarter" idx="1"/>
          </p:nvPr>
        </p:nvSpPr>
        <p:spPr>
          <a:xfrm>
            <a:off x="3901699" y="0"/>
            <a:ext cx="2984870" cy="502755"/>
          </a:xfrm>
          <a:prstGeom prst="rect">
            <a:avLst/>
          </a:prstGeom>
        </p:spPr>
        <p:txBody>
          <a:bodyPr vert="horz" lIns="92446" tIns="46223" rIns="92446" bIns="46223" rtlCol="0"/>
          <a:lstStyle>
            <a:lvl1pPr algn="r">
              <a:defRPr sz="1200"/>
            </a:lvl1pPr>
          </a:lstStyle>
          <a:p>
            <a:fld id="{BDF27DA5-563C-AC42-A737-D349040A04A8}" type="datetimeFigureOut">
              <a:rPr lang="fr-FR" smtClean="0"/>
              <a:t>11/04/2024</a:t>
            </a:fld>
            <a:endParaRPr lang="fr-FR"/>
          </a:p>
        </p:txBody>
      </p:sp>
      <p:sp>
        <p:nvSpPr>
          <p:cNvPr id="4" name="Espace réservé du pied de page 3">
            <a:extLst>
              <a:ext uri="{FF2B5EF4-FFF2-40B4-BE49-F238E27FC236}">
                <a16:creationId xmlns:a16="http://schemas.microsoft.com/office/drawing/2014/main" id="{C5554BEF-CAE1-A84E-864A-D3AE9AABDBB9}"/>
              </a:ext>
            </a:extLst>
          </p:cNvPr>
          <p:cNvSpPr>
            <a:spLocks noGrp="1"/>
          </p:cNvSpPr>
          <p:nvPr>
            <p:ph type="ftr" sz="quarter" idx="2"/>
          </p:nvPr>
        </p:nvSpPr>
        <p:spPr>
          <a:xfrm>
            <a:off x="1" y="9517547"/>
            <a:ext cx="2984870" cy="502754"/>
          </a:xfrm>
          <a:prstGeom prst="rect">
            <a:avLst/>
          </a:prstGeom>
        </p:spPr>
        <p:txBody>
          <a:bodyPr vert="horz" lIns="92446" tIns="46223" rIns="92446" bIns="46223"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07DBFD74-B420-8C46-9A47-5B8310C97AF7}"/>
              </a:ext>
            </a:extLst>
          </p:cNvPr>
          <p:cNvSpPr>
            <a:spLocks noGrp="1"/>
          </p:cNvSpPr>
          <p:nvPr>
            <p:ph type="sldNum" sz="quarter" idx="3"/>
          </p:nvPr>
        </p:nvSpPr>
        <p:spPr>
          <a:xfrm>
            <a:off x="3901699" y="9517547"/>
            <a:ext cx="2984870" cy="502754"/>
          </a:xfrm>
          <a:prstGeom prst="rect">
            <a:avLst/>
          </a:prstGeom>
        </p:spPr>
        <p:txBody>
          <a:bodyPr vert="horz" lIns="92446" tIns="46223" rIns="92446" bIns="46223" rtlCol="0" anchor="b"/>
          <a:lstStyle>
            <a:lvl1pPr algn="r">
              <a:defRPr sz="1200"/>
            </a:lvl1pPr>
          </a:lstStyle>
          <a:p>
            <a:fld id="{D97DE864-13A2-6A4B-9662-3743E96FE1D8}" type="slidenum">
              <a:rPr lang="fr-FR" smtClean="0"/>
              <a:t>‹N°›</a:t>
            </a:fld>
            <a:endParaRPr lang="fr-FR"/>
          </a:p>
        </p:txBody>
      </p:sp>
    </p:spTree>
    <p:extLst>
      <p:ext uri="{BB962C8B-B14F-4D97-AF65-F5344CB8AC3E}">
        <p14:creationId xmlns:p14="http://schemas.microsoft.com/office/powerpoint/2010/main" val="1801504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47725" y="750888"/>
            <a:ext cx="5192713"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817" y="4759643"/>
            <a:ext cx="5510530" cy="4509135"/>
          </a:xfrm>
          <a:prstGeom prst="rect">
            <a:avLst/>
          </a:prstGeom>
          <a:noFill/>
          <a:ln>
            <a:noFill/>
          </a:ln>
        </p:spPr>
        <p:txBody>
          <a:bodyPr spcFirstLastPara="1" wrap="square" lIns="92431" tIns="92431" rIns="92431" bIns="92431"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0475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Calibri"/>
            </a:endParaRPr>
          </a:p>
        </p:txBody>
      </p:sp>
      <p:sp>
        <p:nvSpPr>
          <p:cNvPr id="4" name="Espace réservé du numéro de diapositive 3"/>
          <p:cNvSpPr>
            <a:spLocks noGrp="1"/>
          </p:cNvSpPr>
          <p:nvPr>
            <p:ph type="sldNum" sz="quarter" idx="5"/>
          </p:nvPr>
        </p:nvSpPr>
        <p:spPr/>
        <p:txBody>
          <a:bodyPr/>
          <a:lstStyle/>
          <a:p>
            <a:fld id="{E4FA609B-CBF8-4E4B-AFA8-71FAC8A2CAEC}" type="slidenum">
              <a:rPr lang="fr-FR" smtClean="0"/>
              <a:t>19</a:t>
            </a:fld>
            <a:endParaRPr lang="fr-FR"/>
          </a:p>
        </p:txBody>
      </p:sp>
    </p:spTree>
    <p:extLst>
      <p:ext uri="{BB962C8B-B14F-4D97-AF65-F5344CB8AC3E}">
        <p14:creationId xmlns:p14="http://schemas.microsoft.com/office/powerpoint/2010/main" val="3000378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E ACANTE">
    <p:spTree>
      <p:nvGrpSpPr>
        <p:cNvPr id="1" name=""/>
        <p:cNvGrpSpPr/>
        <p:nvPr/>
      </p:nvGrpSpPr>
      <p:grpSpPr>
        <a:xfrm>
          <a:off x="0" y="0"/>
          <a:ext cx="0" cy="0"/>
          <a:chOff x="0" y="0"/>
          <a:chExt cx="0" cy="0"/>
        </a:xfrm>
      </p:grpSpPr>
      <p:sp>
        <p:nvSpPr>
          <p:cNvPr id="4" name="Google Shape;21;p3">
            <a:extLst>
              <a:ext uri="{FF2B5EF4-FFF2-40B4-BE49-F238E27FC236}">
                <a16:creationId xmlns:a16="http://schemas.microsoft.com/office/drawing/2014/main" id="{781421EF-295F-BC4F-858E-2B8C777BB590}"/>
              </a:ext>
            </a:extLst>
          </p:cNvPr>
          <p:cNvSpPr txBox="1">
            <a:spLocks noGrp="1"/>
          </p:cNvSpPr>
          <p:nvPr>
            <p:ph type="ctrTitle"/>
          </p:nvPr>
        </p:nvSpPr>
        <p:spPr>
          <a:xfrm>
            <a:off x="355875" y="294000"/>
            <a:ext cx="6955200" cy="3016800"/>
          </a:xfrm>
          <a:prstGeom prst="rect">
            <a:avLst/>
          </a:prstGeom>
        </p:spPr>
        <p:txBody>
          <a:bodyPr spcFirstLastPara="1" wrap="square" lIns="114375" tIns="114375" rIns="114375" bIns="114375" anchor="b" anchorCtr="0">
            <a:normAutofit/>
          </a:bodyPr>
          <a:lstStyle>
            <a:lvl1pPr lvl="0" rtl="0">
              <a:spcBef>
                <a:spcPts val="0"/>
              </a:spcBef>
              <a:spcAft>
                <a:spcPts val="0"/>
              </a:spcAft>
              <a:buSzPts val="4600"/>
              <a:buNone/>
              <a:defRPr sz="46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endParaRPr/>
          </a:p>
        </p:txBody>
      </p:sp>
      <p:sp>
        <p:nvSpPr>
          <p:cNvPr id="5" name="Google Shape;22;p3">
            <a:extLst>
              <a:ext uri="{FF2B5EF4-FFF2-40B4-BE49-F238E27FC236}">
                <a16:creationId xmlns:a16="http://schemas.microsoft.com/office/drawing/2014/main" id="{2DDEBBFC-1352-EA44-9BC7-59C89B6422A4}"/>
              </a:ext>
            </a:extLst>
          </p:cNvPr>
          <p:cNvSpPr txBox="1">
            <a:spLocks noGrp="1"/>
          </p:cNvSpPr>
          <p:nvPr>
            <p:ph type="subTitle" idx="1"/>
          </p:nvPr>
        </p:nvSpPr>
        <p:spPr>
          <a:xfrm>
            <a:off x="355875" y="3310800"/>
            <a:ext cx="695520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2600"/>
              <a:buNone/>
              <a:defRPr sz="2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endParaRPr/>
          </a:p>
        </p:txBody>
      </p:sp>
      <p:sp>
        <p:nvSpPr>
          <p:cNvPr id="6" name="Google Shape;23;p3">
            <a:extLst>
              <a:ext uri="{FF2B5EF4-FFF2-40B4-BE49-F238E27FC236}">
                <a16:creationId xmlns:a16="http://schemas.microsoft.com/office/drawing/2014/main" id="{51CA7DCD-EC44-7F46-BC9D-523B5AC83F39}"/>
              </a:ext>
            </a:extLst>
          </p:cNvPr>
          <p:cNvSpPr>
            <a:spLocks noGrp="1" noRot="1" noMove="1" noResize="1" noEditPoints="1" noAdjustHandles="1" noChangeArrowheads="1" noChangeShapeType="1"/>
          </p:cNvSpPr>
          <p:nvPr userDrawn="1"/>
        </p:nvSpPr>
        <p:spPr>
          <a:xfrm rot="5400000">
            <a:off x="4590075" y="3147750"/>
            <a:ext cx="7204200" cy="1264500"/>
          </a:xfrm>
          <a:prstGeom prst="rect">
            <a:avLst/>
          </a:prstGeom>
          <a:solidFill>
            <a:srgbClr val="1C1C1C">
              <a:alpha val="3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6;p3">
            <a:extLst>
              <a:ext uri="{FF2B5EF4-FFF2-40B4-BE49-F238E27FC236}">
                <a16:creationId xmlns:a16="http://schemas.microsoft.com/office/drawing/2014/main" id="{63DAC6D3-6C01-0249-805A-8C76A9599197}"/>
              </a:ext>
            </a:extLst>
          </p:cNvPr>
          <p:cNvSpPr txBox="1"/>
          <p:nvPr userDrawn="1"/>
        </p:nvSpPr>
        <p:spPr>
          <a:xfrm>
            <a:off x="552523" y="4815763"/>
            <a:ext cx="1714500" cy="39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300" b="1">
                <a:solidFill>
                  <a:srgbClr val="1C1C1C"/>
                </a:solidFill>
                <a:latin typeface="Century Gothic"/>
                <a:ea typeface="Century Gothic"/>
                <a:cs typeface="Century Gothic"/>
                <a:sym typeface="Century Gothic"/>
              </a:rPr>
              <a:t>INTERVENANTES</a:t>
            </a:r>
            <a:r>
              <a:rPr lang="fr" sz="1000" b="1">
                <a:solidFill>
                  <a:srgbClr val="1C1C1C"/>
                </a:solidFill>
                <a:latin typeface="Century Gothic"/>
                <a:ea typeface="Century Gothic"/>
                <a:cs typeface="Century Gothic"/>
                <a:sym typeface="Century Gothic"/>
              </a:rPr>
              <a:t> </a:t>
            </a:r>
            <a:br>
              <a:rPr lang="fr" sz="1000" b="1">
                <a:solidFill>
                  <a:srgbClr val="1C1C1C"/>
                </a:solidFill>
                <a:latin typeface="Century Gothic"/>
                <a:ea typeface="Century Gothic"/>
                <a:cs typeface="Century Gothic"/>
                <a:sym typeface="Century Gothic"/>
              </a:rPr>
            </a:br>
            <a:endParaRPr sz="1000">
              <a:solidFill>
                <a:srgbClr val="1C1C1C"/>
              </a:solidFill>
              <a:latin typeface="Century Gothic"/>
              <a:ea typeface="Century Gothic"/>
              <a:cs typeface="Century Gothic"/>
              <a:sym typeface="Century Gothic"/>
            </a:endParaRPr>
          </a:p>
        </p:txBody>
      </p:sp>
      <p:sp>
        <p:nvSpPr>
          <p:cNvPr id="14" name="Google Shape;237;p16">
            <a:extLst>
              <a:ext uri="{FF2B5EF4-FFF2-40B4-BE49-F238E27FC236}">
                <a16:creationId xmlns:a16="http://schemas.microsoft.com/office/drawing/2014/main" id="{87C7B898-5C31-9940-ABE5-DB7BED26C941}"/>
              </a:ext>
            </a:extLst>
          </p:cNvPr>
          <p:cNvSpPr>
            <a:spLocks noGrp="1"/>
          </p:cNvSpPr>
          <p:nvPr>
            <p:ph type="pic" idx="20" hasCustomPrompt="1"/>
          </p:nvPr>
        </p:nvSpPr>
        <p:spPr>
          <a:xfrm>
            <a:off x="586125" y="5343788"/>
            <a:ext cx="435600" cy="435600"/>
          </a:xfrm>
          <a:prstGeom prst="ellipse">
            <a:avLst/>
          </a:prstGeom>
          <a:noFill/>
          <a:ln>
            <a:noFill/>
          </a:ln>
        </p:spPr>
        <p:txBody>
          <a:bodyPr>
            <a:normAutofit/>
          </a:bodyPr>
          <a:lstStyle>
            <a:lvl1pPr marL="76200" indent="0">
              <a:buNone/>
              <a:defRPr sz="750"/>
            </a:lvl1pPr>
          </a:lstStyle>
          <a:p>
            <a:r>
              <a:rPr lang="fr-FR"/>
              <a:t>Photo</a:t>
            </a:r>
          </a:p>
        </p:txBody>
      </p:sp>
      <p:sp>
        <p:nvSpPr>
          <p:cNvPr id="15" name="Google Shape;237;p16">
            <a:extLst>
              <a:ext uri="{FF2B5EF4-FFF2-40B4-BE49-F238E27FC236}">
                <a16:creationId xmlns:a16="http://schemas.microsoft.com/office/drawing/2014/main" id="{96B219DF-538B-BA4C-BDED-D51A6D1CF490}"/>
              </a:ext>
            </a:extLst>
          </p:cNvPr>
          <p:cNvSpPr>
            <a:spLocks noGrp="1"/>
          </p:cNvSpPr>
          <p:nvPr>
            <p:ph type="pic" idx="21" hasCustomPrompt="1"/>
          </p:nvPr>
        </p:nvSpPr>
        <p:spPr>
          <a:xfrm>
            <a:off x="586125" y="5986688"/>
            <a:ext cx="435600" cy="435600"/>
          </a:xfrm>
          <a:prstGeom prst="ellipse">
            <a:avLst/>
          </a:prstGeom>
          <a:noFill/>
          <a:ln>
            <a:noFill/>
          </a:ln>
        </p:spPr>
        <p:txBody>
          <a:bodyPr>
            <a:normAutofit/>
          </a:bodyPr>
          <a:lstStyle>
            <a:lvl1pPr marL="76200" indent="0">
              <a:buNone/>
              <a:defRPr sz="750"/>
            </a:lvl1pPr>
          </a:lstStyle>
          <a:p>
            <a:r>
              <a:rPr lang="fr-FR"/>
              <a:t>Photo</a:t>
            </a:r>
          </a:p>
        </p:txBody>
      </p:sp>
      <p:sp>
        <p:nvSpPr>
          <p:cNvPr id="18" name="Google Shape;237;p16">
            <a:extLst>
              <a:ext uri="{FF2B5EF4-FFF2-40B4-BE49-F238E27FC236}">
                <a16:creationId xmlns:a16="http://schemas.microsoft.com/office/drawing/2014/main" id="{902CEE0E-B746-B14D-9292-0C4F383F3EE7}"/>
              </a:ext>
            </a:extLst>
          </p:cNvPr>
          <p:cNvSpPr>
            <a:spLocks noGrp="1"/>
          </p:cNvSpPr>
          <p:nvPr>
            <p:ph type="pic" idx="24" hasCustomPrompt="1"/>
          </p:nvPr>
        </p:nvSpPr>
        <p:spPr>
          <a:xfrm>
            <a:off x="2868824" y="5343051"/>
            <a:ext cx="435600" cy="435600"/>
          </a:xfrm>
          <a:prstGeom prst="ellipse">
            <a:avLst/>
          </a:prstGeom>
          <a:noFill/>
          <a:ln>
            <a:noFill/>
          </a:ln>
        </p:spPr>
        <p:txBody>
          <a:bodyPr>
            <a:normAutofit/>
          </a:bodyPr>
          <a:lstStyle>
            <a:lvl1pPr marL="76200" indent="0">
              <a:buNone/>
              <a:defRPr sz="750"/>
            </a:lvl1pPr>
          </a:lstStyle>
          <a:p>
            <a:r>
              <a:rPr lang="fr-FR"/>
              <a:t>Photo</a:t>
            </a:r>
          </a:p>
        </p:txBody>
      </p:sp>
      <p:sp>
        <p:nvSpPr>
          <p:cNvPr id="19" name="Google Shape;237;p16">
            <a:extLst>
              <a:ext uri="{FF2B5EF4-FFF2-40B4-BE49-F238E27FC236}">
                <a16:creationId xmlns:a16="http://schemas.microsoft.com/office/drawing/2014/main" id="{7F970775-4CCB-EA43-B2B6-87972F10CA5B}"/>
              </a:ext>
            </a:extLst>
          </p:cNvPr>
          <p:cNvSpPr>
            <a:spLocks noGrp="1"/>
          </p:cNvSpPr>
          <p:nvPr>
            <p:ph type="pic" idx="25" hasCustomPrompt="1"/>
          </p:nvPr>
        </p:nvSpPr>
        <p:spPr>
          <a:xfrm>
            <a:off x="2868824" y="5985951"/>
            <a:ext cx="435600" cy="435600"/>
          </a:xfrm>
          <a:prstGeom prst="ellipse">
            <a:avLst/>
          </a:prstGeom>
          <a:noFill/>
          <a:ln>
            <a:noFill/>
          </a:ln>
        </p:spPr>
        <p:txBody>
          <a:bodyPr>
            <a:normAutofit/>
          </a:bodyPr>
          <a:lstStyle>
            <a:lvl1pPr marL="76200" indent="0">
              <a:buNone/>
              <a:defRPr sz="750"/>
            </a:lvl1pPr>
          </a:lstStyle>
          <a:p>
            <a:r>
              <a:rPr lang="fr-FR"/>
              <a:t>Photo</a:t>
            </a:r>
          </a:p>
        </p:txBody>
      </p:sp>
      <p:sp>
        <p:nvSpPr>
          <p:cNvPr id="22" name="Google Shape;237;p16">
            <a:extLst>
              <a:ext uri="{FF2B5EF4-FFF2-40B4-BE49-F238E27FC236}">
                <a16:creationId xmlns:a16="http://schemas.microsoft.com/office/drawing/2014/main" id="{E1464F51-6D89-9942-8BDC-8DCB4669878B}"/>
              </a:ext>
            </a:extLst>
          </p:cNvPr>
          <p:cNvSpPr>
            <a:spLocks noGrp="1"/>
          </p:cNvSpPr>
          <p:nvPr>
            <p:ph type="pic" idx="28" hasCustomPrompt="1"/>
          </p:nvPr>
        </p:nvSpPr>
        <p:spPr>
          <a:xfrm>
            <a:off x="5159047" y="5327964"/>
            <a:ext cx="435600" cy="435600"/>
          </a:xfrm>
          <a:prstGeom prst="ellipse">
            <a:avLst/>
          </a:prstGeom>
          <a:noFill/>
          <a:ln>
            <a:noFill/>
          </a:ln>
        </p:spPr>
        <p:txBody>
          <a:bodyPr>
            <a:normAutofit/>
          </a:bodyPr>
          <a:lstStyle>
            <a:lvl1pPr marL="76200" indent="0">
              <a:buNone/>
              <a:defRPr sz="750"/>
            </a:lvl1pPr>
          </a:lstStyle>
          <a:p>
            <a:r>
              <a:rPr lang="fr-FR"/>
              <a:t>Photo</a:t>
            </a:r>
          </a:p>
        </p:txBody>
      </p:sp>
      <p:sp>
        <p:nvSpPr>
          <p:cNvPr id="23" name="Google Shape;237;p16">
            <a:extLst>
              <a:ext uri="{FF2B5EF4-FFF2-40B4-BE49-F238E27FC236}">
                <a16:creationId xmlns:a16="http://schemas.microsoft.com/office/drawing/2014/main" id="{F287EA5C-9659-ED4B-9A39-998A5E6D6741}"/>
              </a:ext>
            </a:extLst>
          </p:cNvPr>
          <p:cNvSpPr>
            <a:spLocks noGrp="1"/>
          </p:cNvSpPr>
          <p:nvPr>
            <p:ph type="pic" idx="29" hasCustomPrompt="1"/>
          </p:nvPr>
        </p:nvSpPr>
        <p:spPr>
          <a:xfrm>
            <a:off x="5159047" y="5970864"/>
            <a:ext cx="435600" cy="435600"/>
          </a:xfrm>
          <a:prstGeom prst="ellipse">
            <a:avLst/>
          </a:prstGeom>
          <a:noFill/>
          <a:ln>
            <a:noFill/>
          </a:ln>
        </p:spPr>
        <p:txBody>
          <a:bodyPr>
            <a:normAutofit/>
          </a:bodyPr>
          <a:lstStyle>
            <a:lvl1pPr marL="76200" indent="0">
              <a:buNone/>
              <a:defRPr sz="750"/>
            </a:lvl1pPr>
          </a:lstStyle>
          <a:p>
            <a:r>
              <a:rPr lang="fr-FR"/>
              <a:t>Photo</a:t>
            </a:r>
          </a:p>
        </p:txBody>
      </p:sp>
      <p:sp>
        <p:nvSpPr>
          <p:cNvPr id="28" name="Google Shape;25;p3">
            <a:extLst>
              <a:ext uri="{FF2B5EF4-FFF2-40B4-BE49-F238E27FC236}">
                <a16:creationId xmlns:a16="http://schemas.microsoft.com/office/drawing/2014/main" id="{7D7E1BF6-7CF4-1B4E-9792-E2E38CD9955A}"/>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sp>
        <p:nvSpPr>
          <p:cNvPr id="31" name="Espace réservé du contenu 30">
            <a:extLst>
              <a:ext uri="{FF2B5EF4-FFF2-40B4-BE49-F238E27FC236}">
                <a16:creationId xmlns:a16="http://schemas.microsoft.com/office/drawing/2014/main" id="{417F8012-2A96-E14D-AD43-59B27310DF5B}"/>
              </a:ext>
            </a:extLst>
          </p:cNvPr>
          <p:cNvSpPr>
            <a:spLocks noGrp="1"/>
          </p:cNvSpPr>
          <p:nvPr>
            <p:ph sz="quarter" idx="33" hasCustomPrompt="1"/>
          </p:nvPr>
        </p:nvSpPr>
        <p:spPr>
          <a:xfrm>
            <a:off x="5696565" y="7004920"/>
            <a:ext cx="1628775" cy="306075"/>
          </a:xfrm>
        </p:spPr>
        <p:txBody>
          <a:bodyPr anchor="ctr">
            <a:noAutofit/>
          </a:bodyPr>
          <a:lstStyle>
            <a:lvl1pPr marL="0" indent="0" algn="r">
              <a:lnSpc>
                <a:spcPct val="100000"/>
              </a:lnSpc>
              <a:buNone/>
              <a:defRPr sz="1200" b="0"/>
            </a:lvl1pPr>
            <a:lvl2pPr>
              <a:defRPr sz="1200" b="0"/>
            </a:lvl2pPr>
            <a:lvl3pPr>
              <a:defRPr sz="1200" b="0"/>
            </a:lvl3pPr>
            <a:lvl4pPr>
              <a:defRPr sz="1200" b="0"/>
            </a:lvl4pPr>
            <a:lvl5pPr>
              <a:defRPr sz="1200" b="0"/>
            </a:lvl5pPr>
          </a:lstStyle>
          <a:p>
            <a:pPr lvl="0"/>
            <a:r>
              <a:rPr lang="fr-FR"/>
              <a:t>Mars 2024</a:t>
            </a:r>
          </a:p>
        </p:txBody>
      </p:sp>
      <p:sp>
        <p:nvSpPr>
          <p:cNvPr id="35" name="Espace réservé du texte vertical 34">
            <a:extLst>
              <a:ext uri="{FF2B5EF4-FFF2-40B4-BE49-F238E27FC236}">
                <a16:creationId xmlns:a16="http://schemas.microsoft.com/office/drawing/2014/main" id="{2DD021F6-7835-A747-B505-A35B0DD85620}"/>
              </a:ext>
            </a:extLst>
          </p:cNvPr>
          <p:cNvSpPr>
            <a:spLocks noGrp="1"/>
          </p:cNvSpPr>
          <p:nvPr>
            <p:ph type="body" orient="vert" sz="quarter" idx="34" hasCustomPrompt="1"/>
          </p:nvPr>
        </p:nvSpPr>
        <p:spPr>
          <a:xfrm>
            <a:off x="7563407" y="3983276"/>
            <a:ext cx="1241816" cy="3383173"/>
          </a:xfrm>
        </p:spPr>
        <p:txBody>
          <a:bodyPr vert="eaVert" anchor="ctr">
            <a:normAutofit/>
          </a:bodyPr>
          <a:lstStyle>
            <a:lvl1pPr marL="0" indent="0">
              <a:lnSpc>
                <a:spcPct val="100000"/>
              </a:lnSpc>
              <a:buNone/>
              <a:defRPr sz="1400"/>
            </a:lvl1pPr>
            <a:lvl2pPr>
              <a:defRPr sz="1800"/>
            </a:lvl2pPr>
            <a:lvl3pPr>
              <a:defRPr sz="1800"/>
            </a:lvl3pPr>
            <a:lvl4pPr>
              <a:defRPr sz="1800"/>
            </a:lvl4pPr>
            <a:lvl5pPr>
              <a:defRPr sz="1800"/>
            </a:lvl5pPr>
          </a:lstStyle>
          <a:p>
            <a:pPr lvl="0"/>
            <a:r>
              <a:rPr lang="fr-FR"/>
              <a:t>Intitulé de mission et date de clôture</a:t>
            </a:r>
          </a:p>
        </p:txBody>
      </p:sp>
      <p:sp>
        <p:nvSpPr>
          <p:cNvPr id="36" name="Espace réservé du texte vertical 34">
            <a:extLst>
              <a:ext uri="{FF2B5EF4-FFF2-40B4-BE49-F238E27FC236}">
                <a16:creationId xmlns:a16="http://schemas.microsoft.com/office/drawing/2014/main" id="{F87A4EED-81AD-2E4A-BED6-F7F3DD004254}"/>
              </a:ext>
            </a:extLst>
          </p:cNvPr>
          <p:cNvSpPr>
            <a:spLocks noGrp="1"/>
          </p:cNvSpPr>
          <p:nvPr>
            <p:ph type="body" orient="vert" sz="quarter" idx="35" hasCustomPrompt="1"/>
          </p:nvPr>
        </p:nvSpPr>
        <p:spPr>
          <a:xfrm>
            <a:off x="7559925" y="294000"/>
            <a:ext cx="1245298" cy="3589742"/>
          </a:xfrm>
        </p:spPr>
        <p:txBody>
          <a:bodyPr vert="eaVert" anchor="ctr">
            <a:normAutofit/>
          </a:bodyPr>
          <a:lstStyle>
            <a:lvl1pPr marL="0" indent="0">
              <a:lnSpc>
                <a:spcPct val="100000"/>
              </a:lnSpc>
              <a:buNone/>
              <a:defRPr sz="2800"/>
            </a:lvl1pPr>
            <a:lvl2pPr>
              <a:defRPr sz="1800"/>
            </a:lvl2pPr>
            <a:lvl3pPr>
              <a:defRPr sz="1800"/>
            </a:lvl3pPr>
            <a:lvl4pPr>
              <a:defRPr sz="1800"/>
            </a:lvl4pPr>
            <a:lvl5pPr>
              <a:defRPr sz="1800"/>
            </a:lvl5pPr>
          </a:lstStyle>
          <a:p>
            <a:pPr lvl="0"/>
            <a:r>
              <a:rPr lang="fr-FR"/>
              <a:t>Nom du client</a:t>
            </a:r>
          </a:p>
        </p:txBody>
      </p:sp>
      <p:sp>
        <p:nvSpPr>
          <p:cNvPr id="38" name="Espace réservé du texte vertical 37">
            <a:extLst>
              <a:ext uri="{FF2B5EF4-FFF2-40B4-BE49-F238E27FC236}">
                <a16:creationId xmlns:a16="http://schemas.microsoft.com/office/drawing/2014/main" id="{0AF7705A-8DC4-CB42-B0FA-9A80FE231B5B}"/>
              </a:ext>
            </a:extLst>
          </p:cNvPr>
          <p:cNvSpPr>
            <a:spLocks noGrp="1"/>
          </p:cNvSpPr>
          <p:nvPr>
            <p:ph type="body" orient="vert" sz="quarter" idx="36" hasCustomPrompt="1"/>
          </p:nvPr>
        </p:nvSpPr>
        <p:spPr>
          <a:xfrm>
            <a:off x="5717776" y="5970864"/>
            <a:ext cx="1628775" cy="435600"/>
          </a:xfrm>
        </p:spPr>
        <p:txBody>
          <a:bodyPr vert="horz" anchor="ctr">
            <a:noAutofit/>
          </a:bodyPr>
          <a:lstStyle>
            <a:lvl1pPr marL="0" indent="0">
              <a:lnSpc>
                <a:spcPct val="100000"/>
              </a:lnSpc>
              <a:buNone/>
              <a:defRPr sz="1200" b="0"/>
            </a:lvl1pPr>
          </a:lstStyle>
          <a:p>
            <a:pPr lvl="0"/>
            <a:r>
              <a:rPr lang="fr-FR"/>
              <a:t>Prénom Nom</a:t>
            </a:r>
          </a:p>
          <a:p>
            <a:pPr lvl="0"/>
            <a:r>
              <a:rPr lang="fr-FR"/>
              <a:t>Titre/Fonction</a:t>
            </a:r>
          </a:p>
        </p:txBody>
      </p:sp>
      <p:sp>
        <p:nvSpPr>
          <p:cNvPr id="39" name="Espace réservé du texte vertical 37">
            <a:extLst>
              <a:ext uri="{FF2B5EF4-FFF2-40B4-BE49-F238E27FC236}">
                <a16:creationId xmlns:a16="http://schemas.microsoft.com/office/drawing/2014/main" id="{2A328891-EE18-F54D-9A9C-05F5C78479AA}"/>
              </a:ext>
            </a:extLst>
          </p:cNvPr>
          <p:cNvSpPr>
            <a:spLocks noGrp="1"/>
          </p:cNvSpPr>
          <p:nvPr>
            <p:ph type="body" orient="vert" sz="quarter" idx="37" hasCustomPrompt="1"/>
          </p:nvPr>
        </p:nvSpPr>
        <p:spPr>
          <a:xfrm>
            <a:off x="1122756" y="5377845"/>
            <a:ext cx="1628775" cy="435600"/>
          </a:xfrm>
        </p:spPr>
        <p:txBody>
          <a:bodyPr vert="horz" anchor="ctr">
            <a:noAutofit/>
          </a:bodyPr>
          <a:lstStyle>
            <a:lvl1pPr marL="0" indent="0">
              <a:lnSpc>
                <a:spcPct val="100000"/>
              </a:lnSpc>
              <a:buNone/>
              <a:defRPr sz="1200" b="0"/>
            </a:lvl1pPr>
          </a:lstStyle>
          <a:p>
            <a:pPr lvl="0"/>
            <a:r>
              <a:rPr lang="fr-FR"/>
              <a:t>Prénom Nom</a:t>
            </a:r>
          </a:p>
          <a:p>
            <a:pPr lvl="0"/>
            <a:r>
              <a:rPr lang="fr-FR"/>
              <a:t>Titre/Fonction</a:t>
            </a:r>
          </a:p>
        </p:txBody>
      </p:sp>
      <p:sp>
        <p:nvSpPr>
          <p:cNvPr id="40" name="Espace réservé du texte vertical 37">
            <a:extLst>
              <a:ext uri="{FF2B5EF4-FFF2-40B4-BE49-F238E27FC236}">
                <a16:creationId xmlns:a16="http://schemas.microsoft.com/office/drawing/2014/main" id="{2CE85F80-8BB1-4D43-8183-65A6266FB445}"/>
              </a:ext>
            </a:extLst>
          </p:cNvPr>
          <p:cNvSpPr>
            <a:spLocks noGrp="1"/>
          </p:cNvSpPr>
          <p:nvPr>
            <p:ph type="body" orient="vert" sz="quarter" idx="38" hasCustomPrompt="1"/>
          </p:nvPr>
        </p:nvSpPr>
        <p:spPr>
          <a:xfrm>
            <a:off x="1122755" y="5984027"/>
            <a:ext cx="1628775" cy="435600"/>
          </a:xfrm>
        </p:spPr>
        <p:txBody>
          <a:bodyPr vert="horz" anchor="ctr">
            <a:noAutofit/>
          </a:bodyPr>
          <a:lstStyle>
            <a:lvl1pPr marL="0" indent="0">
              <a:lnSpc>
                <a:spcPct val="100000"/>
              </a:lnSpc>
              <a:buNone/>
              <a:defRPr sz="1200" b="0"/>
            </a:lvl1pPr>
          </a:lstStyle>
          <a:p>
            <a:pPr lvl="0"/>
            <a:r>
              <a:rPr lang="fr-FR"/>
              <a:t>Prénom Nom</a:t>
            </a:r>
          </a:p>
          <a:p>
            <a:pPr lvl="0"/>
            <a:r>
              <a:rPr lang="fr-FR"/>
              <a:t>Titre/Fonction</a:t>
            </a:r>
          </a:p>
        </p:txBody>
      </p:sp>
      <p:sp>
        <p:nvSpPr>
          <p:cNvPr id="41" name="Espace réservé du texte vertical 37">
            <a:extLst>
              <a:ext uri="{FF2B5EF4-FFF2-40B4-BE49-F238E27FC236}">
                <a16:creationId xmlns:a16="http://schemas.microsoft.com/office/drawing/2014/main" id="{49A18E99-BB42-B043-A715-7EB065A11505}"/>
              </a:ext>
            </a:extLst>
          </p:cNvPr>
          <p:cNvSpPr>
            <a:spLocks noGrp="1"/>
          </p:cNvSpPr>
          <p:nvPr>
            <p:ph type="body" orient="vert" sz="quarter" idx="39" hasCustomPrompt="1"/>
          </p:nvPr>
        </p:nvSpPr>
        <p:spPr>
          <a:xfrm>
            <a:off x="3424872" y="5363720"/>
            <a:ext cx="1628775" cy="435600"/>
          </a:xfrm>
        </p:spPr>
        <p:txBody>
          <a:bodyPr vert="horz" anchor="ctr">
            <a:noAutofit/>
          </a:bodyPr>
          <a:lstStyle>
            <a:lvl1pPr marL="0" indent="0">
              <a:lnSpc>
                <a:spcPct val="100000"/>
              </a:lnSpc>
              <a:buNone/>
              <a:defRPr sz="1200" b="0"/>
            </a:lvl1pPr>
          </a:lstStyle>
          <a:p>
            <a:pPr lvl="0"/>
            <a:r>
              <a:rPr lang="fr-FR"/>
              <a:t>Prénom Nom</a:t>
            </a:r>
          </a:p>
          <a:p>
            <a:pPr lvl="0"/>
            <a:r>
              <a:rPr lang="fr-FR"/>
              <a:t>Titre/Fonction</a:t>
            </a:r>
          </a:p>
        </p:txBody>
      </p:sp>
      <p:sp>
        <p:nvSpPr>
          <p:cNvPr id="42" name="Espace réservé du texte vertical 37">
            <a:extLst>
              <a:ext uri="{FF2B5EF4-FFF2-40B4-BE49-F238E27FC236}">
                <a16:creationId xmlns:a16="http://schemas.microsoft.com/office/drawing/2014/main" id="{80B06F2C-1AB1-CF42-8E70-35F9315DD7ED}"/>
              </a:ext>
            </a:extLst>
          </p:cNvPr>
          <p:cNvSpPr>
            <a:spLocks noGrp="1"/>
          </p:cNvSpPr>
          <p:nvPr>
            <p:ph type="body" orient="vert" sz="quarter" idx="40" hasCustomPrompt="1"/>
          </p:nvPr>
        </p:nvSpPr>
        <p:spPr>
          <a:xfrm>
            <a:off x="3424872" y="5984027"/>
            <a:ext cx="1628775" cy="435600"/>
          </a:xfrm>
        </p:spPr>
        <p:txBody>
          <a:bodyPr vert="horz" anchor="ctr">
            <a:noAutofit/>
          </a:bodyPr>
          <a:lstStyle>
            <a:lvl1pPr marL="0" indent="0">
              <a:lnSpc>
                <a:spcPct val="100000"/>
              </a:lnSpc>
              <a:buNone/>
              <a:defRPr sz="1200" b="0"/>
            </a:lvl1pPr>
          </a:lstStyle>
          <a:p>
            <a:pPr lvl="0"/>
            <a:r>
              <a:rPr lang="fr-FR"/>
              <a:t>Prénom Nom</a:t>
            </a:r>
          </a:p>
          <a:p>
            <a:pPr lvl="0"/>
            <a:r>
              <a:rPr lang="fr-FR"/>
              <a:t>Titre/Fonction</a:t>
            </a:r>
          </a:p>
        </p:txBody>
      </p:sp>
      <p:sp>
        <p:nvSpPr>
          <p:cNvPr id="43" name="Espace réservé du texte vertical 37">
            <a:extLst>
              <a:ext uri="{FF2B5EF4-FFF2-40B4-BE49-F238E27FC236}">
                <a16:creationId xmlns:a16="http://schemas.microsoft.com/office/drawing/2014/main" id="{6A448476-79B8-8544-84E8-61E35B4F7F4F}"/>
              </a:ext>
            </a:extLst>
          </p:cNvPr>
          <p:cNvSpPr>
            <a:spLocks noGrp="1"/>
          </p:cNvSpPr>
          <p:nvPr>
            <p:ph type="body" orient="vert" sz="quarter" idx="41" hasCustomPrompt="1"/>
          </p:nvPr>
        </p:nvSpPr>
        <p:spPr>
          <a:xfrm>
            <a:off x="5726988" y="5344912"/>
            <a:ext cx="1628775" cy="435600"/>
          </a:xfrm>
        </p:spPr>
        <p:txBody>
          <a:bodyPr vert="horz" anchor="ctr">
            <a:noAutofit/>
          </a:bodyPr>
          <a:lstStyle>
            <a:lvl1pPr marL="0" indent="0">
              <a:lnSpc>
                <a:spcPct val="100000"/>
              </a:lnSpc>
              <a:buNone/>
              <a:defRPr sz="1200" b="0"/>
            </a:lvl1pPr>
          </a:lstStyle>
          <a:p>
            <a:pPr lvl="0"/>
            <a:r>
              <a:rPr lang="fr-FR"/>
              <a:t>Prénom Nom</a:t>
            </a:r>
          </a:p>
          <a:p>
            <a:pPr lvl="0"/>
            <a:r>
              <a:rPr lang="fr-FR"/>
              <a:t>Titre/Fonction</a:t>
            </a:r>
          </a:p>
        </p:txBody>
      </p:sp>
      <p:pic>
        <p:nvPicPr>
          <p:cNvPr id="3" name="Image 2" descr="Mikados 3E">
            <a:extLst>
              <a:ext uri="{FF2B5EF4-FFF2-40B4-BE49-F238E27FC236}">
                <a16:creationId xmlns:a16="http://schemas.microsoft.com/office/drawing/2014/main" id="{0B0369E8-1258-0F0D-BE7B-1CE9747ED923}"/>
              </a:ext>
            </a:extLst>
          </p:cNvPr>
          <p:cNvPicPr/>
          <p:nvPr userDrawn="1"/>
        </p:nvPicPr>
        <p:blipFill rotWithShape="1">
          <a:blip r:embed="rId2"/>
          <a:srcRect l="14755" t="50418" r="31123" b="23099"/>
          <a:stretch/>
        </p:blipFill>
        <p:spPr>
          <a:xfrm>
            <a:off x="2793875" y="0"/>
            <a:ext cx="4636656" cy="2449180"/>
          </a:xfrm>
          <a:prstGeom prst="rect">
            <a:avLst/>
          </a:prstGeom>
        </p:spPr>
      </p:pic>
      <p:pic>
        <p:nvPicPr>
          <p:cNvPr id="2" name="Google Shape;43;p4">
            <a:extLst>
              <a:ext uri="{FF2B5EF4-FFF2-40B4-BE49-F238E27FC236}">
                <a16:creationId xmlns:a16="http://schemas.microsoft.com/office/drawing/2014/main" id="{77D60398-D6BD-E644-11EE-2A11617690C3}"/>
              </a:ext>
            </a:extLst>
          </p:cNvPr>
          <p:cNvPicPr preferRelativeResize="0"/>
          <p:nvPr userDrawn="1"/>
        </p:nvPicPr>
        <p:blipFill rotWithShape="1">
          <a:blip r:embed="rId3">
            <a:alphaModFix/>
          </a:blip>
          <a:srcRect r="-70"/>
          <a:stretch/>
        </p:blipFill>
        <p:spPr>
          <a:xfrm rot="5400000">
            <a:off x="6645263" y="2448862"/>
            <a:ext cx="5773599" cy="1354975"/>
          </a:xfrm>
          <a:prstGeom prst="rect">
            <a:avLst/>
          </a:prstGeom>
          <a:noFill/>
          <a:ln>
            <a:noFill/>
          </a:ln>
        </p:spPr>
      </p:pic>
    </p:spTree>
    <p:extLst>
      <p:ext uri="{BB962C8B-B14F-4D97-AF65-F5344CB8AC3E}">
        <p14:creationId xmlns:p14="http://schemas.microsoft.com/office/powerpoint/2010/main" val="1531110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dito/Remerciements">
    <p:spTree>
      <p:nvGrpSpPr>
        <p:cNvPr id="1" name=""/>
        <p:cNvGrpSpPr/>
        <p:nvPr/>
      </p:nvGrpSpPr>
      <p:grpSpPr>
        <a:xfrm>
          <a:off x="0" y="0"/>
          <a:ext cx="0" cy="0"/>
          <a:chOff x="0" y="0"/>
          <a:chExt cx="0" cy="0"/>
        </a:xfrm>
      </p:grpSpPr>
      <p:sp>
        <p:nvSpPr>
          <p:cNvPr id="7" name="Espace réservé du texte vertical 7">
            <a:extLst>
              <a:ext uri="{FF2B5EF4-FFF2-40B4-BE49-F238E27FC236}">
                <a16:creationId xmlns:a16="http://schemas.microsoft.com/office/drawing/2014/main" id="{A62C445C-995E-DA43-A15B-A14050375B03}"/>
              </a:ext>
            </a:extLst>
          </p:cNvPr>
          <p:cNvSpPr>
            <a:spLocks noGrp="1"/>
          </p:cNvSpPr>
          <p:nvPr>
            <p:ph type="body" orient="vert" sz="quarter" idx="15" hasCustomPrompt="1"/>
          </p:nvPr>
        </p:nvSpPr>
        <p:spPr>
          <a:xfrm rot="5400000">
            <a:off x="6984000" y="3520800"/>
            <a:ext cx="6228000" cy="435600"/>
          </a:xfrm>
        </p:spPr>
        <p:txBody>
          <a:bodyPr vert="horz" lIns="115200" tIns="115200">
            <a:noAutofit/>
          </a:bodyPr>
          <a:lstStyle>
            <a:lvl1pPr marL="0" marR="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1400"/>
            </a:lvl1pPr>
          </a:lstStyle>
          <a:p>
            <a:pPr marL="76200" marR="0" lvl="0" indent="0" algn="l" defTabSz="914400" rtl="0" eaLnBrk="1" fontAlgn="auto" latinLnBrk="0" hangingPunct="1">
              <a:lnSpc>
                <a:spcPct val="115000"/>
              </a:lnSpc>
              <a:spcBef>
                <a:spcPts val="0"/>
              </a:spcBef>
              <a:spcAft>
                <a:spcPts val="0"/>
              </a:spcAft>
              <a:buClr>
                <a:srgbClr val="FC4128"/>
              </a:buClr>
              <a:buSzPts val="2400"/>
              <a:buFont typeface="Century Gothic"/>
              <a:buNone/>
              <a:tabLst/>
              <a:defRPr/>
            </a:pPr>
            <a:r>
              <a:rPr lang="fr-FR"/>
              <a:t>Nom du client</a:t>
            </a:r>
          </a:p>
          <a:p>
            <a:pPr marL="76200" marR="0" lvl="0" indent="0" algn="l" defTabSz="914400" rtl="0" eaLnBrk="1" fontAlgn="auto" latinLnBrk="0" hangingPunct="1">
              <a:lnSpc>
                <a:spcPct val="115000"/>
              </a:lnSpc>
              <a:spcBef>
                <a:spcPts val="0"/>
              </a:spcBef>
              <a:spcAft>
                <a:spcPts val="0"/>
              </a:spcAft>
              <a:buClr>
                <a:srgbClr val="FC4128"/>
              </a:buClr>
              <a:buSzPts val="2400"/>
              <a:buFont typeface="Century Gothic"/>
              <a:buNone/>
              <a:tabLst/>
              <a:defRPr/>
            </a:pPr>
            <a:r>
              <a:rPr lang="fr-FR"/>
              <a:t>Intitulé de mission </a:t>
            </a:r>
          </a:p>
          <a:p>
            <a:pPr lvl="0"/>
            <a:endParaRPr lang="fr-FR"/>
          </a:p>
        </p:txBody>
      </p:sp>
      <p:sp>
        <p:nvSpPr>
          <p:cNvPr id="8" name="Google Shape;244;p16">
            <a:extLst>
              <a:ext uri="{FF2B5EF4-FFF2-40B4-BE49-F238E27FC236}">
                <a16:creationId xmlns:a16="http://schemas.microsoft.com/office/drawing/2014/main" id="{01F726CF-89DC-E04D-ADC4-23AB58A4BE77}"/>
              </a:ext>
            </a:extLst>
          </p:cNvPr>
          <p:cNvSpPr/>
          <p:nvPr userDrawn="1"/>
        </p:nvSpPr>
        <p:spPr>
          <a:xfrm>
            <a:off x="9881975" y="345901"/>
            <a:ext cx="302400" cy="3024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0" name="Espace réservé du texte 9">
            <a:extLst>
              <a:ext uri="{FF2B5EF4-FFF2-40B4-BE49-F238E27FC236}">
                <a16:creationId xmlns:a16="http://schemas.microsoft.com/office/drawing/2014/main" id="{B8F8A74B-F100-3A45-99D4-FB1F57B0B82C}"/>
              </a:ext>
            </a:extLst>
          </p:cNvPr>
          <p:cNvSpPr>
            <a:spLocks noGrp="1"/>
          </p:cNvSpPr>
          <p:nvPr>
            <p:ph type="body" sz="quarter" idx="16" hasCustomPrompt="1"/>
          </p:nvPr>
        </p:nvSpPr>
        <p:spPr>
          <a:xfrm>
            <a:off x="430825" y="813202"/>
            <a:ext cx="9050800" cy="4701333"/>
          </a:xfrm>
        </p:spPr>
        <p:txBody>
          <a:bodyPr>
            <a:normAutofit/>
          </a:bodyPr>
          <a:lstStyle>
            <a:lvl1pPr>
              <a:defRPr sz="1400" b="0"/>
            </a:lvl1pPr>
            <a:lvl2pPr>
              <a:defRPr sz="1400"/>
            </a:lvl2pPr>
            <a:lvl3pPr>
              <a:defRPr sz="1400"/>
            </a:lvl3pPr>
            <a:lvl4pPr>
              <a:defRPr sz="1400"/>
            </a:lvl4pPr>
            <a:lvl5pPr>
              <a:defRPr sz="1400"/>
            </a:lvl5pPr>
          </a:lstStyle>
          <a:p>
            <a:pPr lvl="0"/>
            <a:r>
              <a:rPr lang="fr-FR"/>
              <a:t>Cliquez pour ajouter du texte</a:t>
            </a:r>
          </a:p>
        </p:txBody>
      </p:sp>
      <p:sp>
        <p:nvSpPr>
          <p:cNvPr id="4" name="Google Shape;139;p8">
            <a:extLst>
              <a:ext uri="{FF2B5EF4-FFF2-40B4-BE49-F238E27FC236}">
                <a16:creationId xmlns:a16="http://schemas.microsoft.com/office/drawing/2014/main" id="{04C3351C-6141-8E00-D5A3-1351128389C8}"/>
              </a:ext>
            </a:extLst>
          </p:cNvPr>
          <p:cNvSpPr txBox="1">
            <a:spLocks noGrp="1"/>
          </p:cNvSpPr>
          <p:nvPr>
            <p:ph type="title" idx="2" hasCustomPrompt="1"/>
          </p:nvPr>
        </p:nvSpPr>
        <p:spPr>
          <a:xfrm>
            <a:off x="6890475" y="5923700"/>
            <a:ext cx="2534400" cy="878950"/>
          </a:xfrm>
          <a:prstGeom prst="rect">
            <a:avLst/>
          </a:prstGeom>
          <a:ln>
            <a:noFill/>
          </a:ln>
        </p:spPr>
        <p:txBody>
          <a:bodyPr spcFirstLastPara="1" wrap="square" lIns="114375" tIns="114375" rIns="114375" bIns="114375" anchor="t" anchorCtr="0">
            <a:normAutofit/>
          </a:bodyPr>
          <a:lstStyle>
            <a:lvl1pPr lvl="0" algn="r" rtl="0">
              <a:spcBef>
                <a:spcPts val="0"/>
              </a:spcBef>
              <a:spcAft>
                <a:spcPts val="0"/>
              </a:spcAft>
              <a:buClr>
                <a:srgbClr val="1C1C1C"/>
              </a:buClr>
              <a:buSzPts val="1200"/>
              <a:buNone/>
              <a:defRPr sz="1200" i="1">
                <a:solidFill>
                  <a:srgbClr val="1C1C1C"/>
                </a:solidFill>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pPr marL="0" marR="0" lvl="0" indent="0" algn="r" defTabSz="914400" rtl="0" eaLnBrk="1" fontAlgn="auto" latinLnBrk="0" hangingPunct="1">
              <a:lnSpc>
                <a:spcPct val="100000"/>
              </a:lnSpc>
              <a:spcBef>
                <a:spcPts val="0"/>
              </a:spcBef>
              <a:spcAft>
                <a:spcPts val="0"/>
              </a:spcAft>
              <a:buClr>
                <a:srgbClr val="1C1C1C"/>
              </a:buClr>
              <a:buSzPts val="1200"/>
              <a:buFont typeface="Century Gothic"/>
              <a:buNone/>
              <a:tabLst/>
              <a:defRPr/>
            </a:pPr>
            <a:r>
              <a:rPr lang="fr-FR"/>
              <a:t>Metz, le</a:t>
            </a:r>
            <a:br>
              <a:rPr lang="fr-FR"/>
            </a:br>
            <a:br>
              <a:rPr lang="fr-FR"/>
            </a:br>
            <a:endParaRPr/>
          </a:p>
        </p:txBody>
      </p:sp>
    </p:spTree>
    <p:extLst>
      <p:ext uri="{BB962C8B-B14F-4D97-AF65-F5344CB8AC3E}">
        <p14:creationId xmlns:p14="http://schemas.microsoft.com/office/powerpoint/2010/main" val="1573149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venants">
    <p:spTree>
      <p:nvGrpSpPr>
        <p:cNvPr id="1" name=""/>
        <p:cNvGrpSpPr/>
        <p:nvPr/>
      </p:nvGrpSpPr>
      <p:grpSpPr>
        <a:xfrm>
          <a:off x="0" y="0"/>
          <a:ext cx="0" cy="0"/>
          <a:chOff x="0" y="0"/>
          <a:chExt cx="0" cy="0"/>
        </a:xfrm>
      </p:grpSpPr>
      <p:sp>
        <p:nvSpPr>
          <p:cNvPr id="4" name="Google Shape;244;p16">
            <a:extLst>
              <a:ext uri="{FF2B5EF4-FFF2-40B4-BE49-F238E27FC236}">
                <a16:creationId xmlns:a16="http://schemas.microsoft.com/office/drawing/2014/main" id="{1A9B0B5C-43DB-0E4A-849A-7EB30101CB7C}"/>
              </a:ext>
            </a:extLst>
          </p:cNvPr>
          <p:cNvSpPr/>
          <p:nvPr userDrawn="1"/>
        </p:nvSpPr>
        <p:spPr>
          <a:xfrm>
            <a:off x="9881975" y="345901"/>
            <a:ext cx="302400" cy="3024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40;p8">
            <a:extLst>
              <a:ext uri="{FF2B5EF4-FFF2-40B4-BE49-F238E27FC236}">
                <a16:creationId xmlns:a16="http://schemas.microsoft.com/office/drawing/2014/main" id="{2603B379-DF13-4F43-BA59-02637558A87C}"/>
              </a:ext>
            </a:extLst>
          </p:cNvPr>
          <p:cNvSpPr txBox="1">
            <a:spLocks/>
          </p:cNvSpPr>
          <p:nvPr userDrawn="1"/>
        </p:nvSpPr>
        <p:spPr>
          <a:xfrm rot="5400000">
            <a:off x="6985637" y="3521115"/>
            <a:ext cx="6229426" cy="436500"/>
          </a:xfrm>
          <a:prstGeom prst="rect">
            <a:avLst/>
          </a:prstGeom>
        </p:spPr>
        <p:txBody>
          <a:bodyPr spcFirstLastPara="1" wrap="square" lIns="114375" tIns="115200" rIns="114375" bIns="114375" anchor="t" anchorCtr="0">
            <a:noAutofit/>
          </a:bodyPr>
          <a:lstStyle>
            <a:lvl1pPr lvl="0" algn="l" defTabSz="914400" rtl="0" eaLnBrk="1" latinLnBrk="0" hangingPunct="1">
              <a:lnSpc>
                <a:spcPct val="90000"/>
              </a:lnSpc>
              <a:spcBef>
                <a:spcPts val="0"/>
              </a:spcBef>
              <a:spcAft>
                <a:spcPts val="0"/>
              </a:spcAft>
              <a:buClr>
                <a:srgbClr val="1C1C1C"/>
              </a:buClr>
              <a:buSzPts val="1200"/>
              <a:buFont typeface="Century Gothic"/>
              <a:buNone/>
              <a:defRPr sz="2800" b="1" kern="1200">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r>
              <a:rPr lang="fr-FR" sz="2000"/>
              <a:t>Une équipe force de proposition</a:t>
            </a:r>
          </a:p>
        </p:txBody>
      </p:sp>
      <p:sp>
        <p:nvSpPr>
          <p:cNvPr id="6" name="Google Shape;237;p16">
            <a:extLst>
              <a:ext uri="{FF2B5EF4-FFF2-40B4-BE49-F238E27FC236}">
                <a16:creationId xmlns:a16="http://schemas.microsoft.com/office/drawing/2014/main" id="{7204D69E-9A6E-D04B-B803-43A14C636322}"/>
              </a:ext>
            </a:extLst>
          </p:cNvPr>
          <p:cNvSpPr>
            <a:spLocks noGrp="1"/>
          </p:cNvSpPr>
          <p:nvPr>
            <p:ph type="pic" idx="6" hasCustomPrompt="1"/>
          </p:nvPr>
        </p:nvSpPr>
        <p:spPr>
          <a:xfrm>
            <a:off x="303125" y="878925"/>
            <a:ext cx="1472100" cy="1472100"/>
          </a:xfrm>
          <a:prstGeom prst="ellipse">
            <a:avLst/>
          </a:prstGeom>
          <a:noFill/>
          <a:ln>
            <a:noFill/>
          </a:ln>
        </p:spPr>
        <p:txBody>
          <a:bodyPr>
            <a:normAutofit/>
          </a:bodyPr>
          <a:lstStyle>
            <a:lvl1pPr>
              <a:defRPr sz="750"/>
            </a:lvl1pPr>
          </a:lstStyle>
          <a:p>
            <a:r>
              <a:rPr lang="fr-FR"/>
              <a:t>Photo</a:t>
            </a:r>
          </a:p>
        </p:txBody>
      </p:sp>
      <p:sp>
        <p:nvSpPr>
          <p:cNvPr id="7" name="Google Shape;238;p16">
            <a:extLst>
              <a:ext uri="{FF2B5EF4-FFF2-40B4-BE49-F238E27FC236}">
                <a16:creationId xmlns:a16="http://schemas.microsoft.com/office/drawing/2014/main" id="{5634F683-96E9-C24D-B1D2-7032CF258E60}"/>
              </a:ext>
            </a:extLst>
          </p:cNvPr>
          <p:cNvSpPr>
            <a:spLocks noGrp="1"/>
          </p:cNvSpPr>
          <p:nvPr>
            <p:ph type="pic" idx="7" hasCustomPrompt="1"/>
          </p:nvPr>
        </p:nvSpPr>
        <p:spPr>
          <a:xfrm>
            <a:off x="3405050" y="878925"/>
            <a:ext cx="1472100" cy="1472100"/>
          </a:xfrm>
          <a:prstGeom prst="ellipse">
            <a:avLst/>
          </a:prstGeom>
          <a:noFill/>
          <a:ln>
            <a:noFill/>
          </a:ln>
        </p:spPr>
        <p:txBody>
          <a:bodyPr>
            <a:normAutofit/>
          </a:bodyPr>
          <a:lstStyle>
            <a:lvl1pPr>
              <a:defRPr sz="750"/>
            </a:lvl1pPr>
          </a:lstStyle>
          <a:p>
            <a:r>
              <a:rPr lang="fr-FR"/>
              <a:t>Photo</a:t>
            </a:r>
          </a:p>
        </p:txBody>
      </p:sp>
      <p:sp>
        <p:nvSpPr>
          <p:cNvPr id="8" name="Google Shape;239;p16">
            <a:extLst>
              <a:ext uri="{FF2B5EF4-FFF2-40B4-BE49-F238E27FC236}">
                <a16:creationId xmlns:a16="http://schemas.microsoft.com/office/drawing/2014/main" id="{59DF6CF2-1386-804D-AB0A-FE47029E0E58}"/>
              </a:ext>
            </a:extLst>
          </p:cNvPr>
          <p:cNvSpPr>
            <a:spLocks noGrp="1"/>
          </p:cNvSpPr>
          <p:nvPr>
            <p:ph type="pic" idx="8" hasCustomPrompt="1"/>
          </p:nvPr>
        </p:nvSpPr>
        <p:spPr>
          <a:xfrm>
            <a:off x="6367850" y="878925"/>
            <a:ext cx="1472100" cy="1472100"/>
          </a:xfrm>
          <a:prstGeom prst="ellipse">
            <a:avLst/>
          </a:prstGeom>
          <a:noFill/>
          <a:ln>
            <a:noFill/>
          </a:ln>
        </p:spPr>
        <p:txBody>
          <a:bodyPr>
            <a:normAutofit/>
          </a:bodyPr>
          <a:lstStyle>
            <a:lvl1pPr>
              <a:defRPr sz="750"/>
            </a:lvl1pPr>
          </a:lstStyle>
          <a:p>
            <a:r>
              <a:rPr lang="fr-FR"/>
              <a:t>Photo</a:t>
            </a:r>
          </a:p>
        </p:txBody>
      </p:sp>
      <p:sp>
        <p:nvSpPr>
          <p:cNvPr id="9" name="Google Shape;231;p16">
            <a:extLst>
              <a:ext uri="{FF2B5EF4-FFF2-40B4-BE49-F238E27FC236}">
                <a16:creationId xmlns:a16="http://schemas.microsoft.com/office/drawing/2014/main" id="{1A6F7FF6-2CF2-D841-8DDA-3DD0464C7D85}"/>
              </a:ext>
            </a:extLst>
          </p:cNvPr>
          <p:cNvSpPr txBox="1">
            <a:spLocks noGrp="1"/>
          </p:cNvSpPr>
          <p:nvPr>
            <p:ph type="title" hasCustomPrompt="1"/>
          </p:nvPr>
        </p:nvSpPr>
        <p:spPr>
          <a:xfrm>
            <a:off x="303125" y="2699300"/>
            <a:ext cx="2962800" cy="987000"/>
          </a:xfrm>
          <a:prstGeom prst="rect">
            <a:avLst/>
          </a:prstGeom>
        </p:spPr>
        <p:txBody>
          <a:bodyPr spcFirstLastPara="1" wrap="square" lIns="114375" tIns="114375" rIns="114375" bIns="114375" anchor="b" anchorCtr="0">
            <a:normAutofit/>
          </a:bodyPr>
          <a:lstStyle>
            <a:lvl1pPr lvl="0" rtl="0">
              <a:spcBef>
                <a:spcPts val="0"/>
              </a:spcBef>
              <a:spcAft>
                <a:spcPts val="0"/>
              </a:spcAft>
              <a:buSzPts val="2000"/>
              <a:buNone/>
              <a:defRPr sz="2000"/>
            </a:lvl1pPr>
            <a:lvl2pPr lvl="1" algn="ctr" rtl="0">
              <a:spcBef>
                <a:spcPts val="0"/>
              </a:spcBef>
              <a:spcAft>
                <a:spcPts val="0"/>
              </a:spcAft>
              <a:buSzPts val="5300"/>
              <a:buNone/>
              <a:defRPr sz="5300"/>
            </a:lvl2pPr>
            <a:lvl3pPr lvl="2" algn="ctr" rtl="0">
              <a:spcBef>
                <a:spcPts val="0"/>
              </a:spcBef>
              <a:spcAft>
                <a:spcPts val="0"/>
              </a:spcAft>
              <a:buSzPts val="5300"/>
              <a:buNone/>
              <a:defRPr sz="5300"/>
            </a:lvl3pPr>
            <a:lvl4pPr lvl="3" algn="ctr" rtl="0">
              <a:spcBef>
                <a:spcPts val="0"/>
              </a:spcBef>
              <a:spcAft>
                <a:spcPts val="0"/>
              </a:spcAft>
              <a:buSzPts val="5300"/>
              <a:buNone/>
              <a:defRPr sz="5300"/>
            </a:lvl4pPr>
            <a:lvl5pPr lvl="4" algn="ctr" rtl="0">
              <a:spcBef>
                <a:spcPts val="0"/>
              </a:spcBef>
              <a:spcAft>
                <a:spcPts val="0"/>
              </a:spcAft>
              <a:buSzPts val="5300"/>
              <a:buNone/>
              <a:defRPr sz="5300"/>
            </a:lvl5pPr>
            <a:lvl6pPr lvl="5" algn="ctr" rtl="0">
              <a:spcBef>
                <a:spcPts val="0"/>
              </a:spcBef>
              <a:spcAft>
                <a:spcPts val="0"/>
              </a:spcAft>
              <a:buSzPts val="5300"/>
              <a:buNone/>
              <a:defRPr sz="5300"/>
            </a:lvl6pPr>
            <a:lvl7pPr lvl="6" algn="ctr" rtl="0">
              <a:spcBef>
                <a:spcPts val="0"/>
              </a:spcBef>
              <a:spcAft>
                <a:spcPts val="0"/>
              </a:spcAft>
              <a:buSzPts val="5300"/>
              <a:buNone/>
              <a:defRPr sz="5300"/>
            </a:lvl7pPr>
            <a:lvl8pPr lvl="7" algn="ctr" rtl="0">
              <a:spcBef>
                <a:spcPts val="0"/>
              </a:spcBef>
              <a:spcAft>
                <a:spcPts val="0"/>
              </a:spcAft>
              <a:buSzPts val="5300"/>
              <a:buNone/>
              <a:defRPr sz="5300"/>
            </a:lvl8pPr>
            <a:lvl9pPr lvl="8" algn="ctr" rtl="0">
              <a:spcBef>
                <a:spcPts val="0"/>
              </a:spcBef>
              <a:spcAft>
                <a:spcPts val="0"/>
              </a:spcAft>
              <a:buSzPts val="5300"/>
              <a:buNone/>
              <a:defRPr sz="5300"/>
            </a:lvl9pPr>
          </a:lstStyle>
          <a:p>
            <a:r>
              <a:rPr lang="fr-FR"/>
              <a:t>Prénom</a:t>
            </a:r>
            <a:br>
              <a:rPr lang="fr-FR"/>
            </a:br>
            <a:r>
              <a:rPr lang="fr-FR"/>
              <a:t>Nom</a:t>
            </a:r>
            <a:endParaRPr/>
          </a:p>
        </p:txBody>
      </p:sp>
      <p:sp>
        <p:nvSpPr>
          <p:cNvPr id="11" name="Google Shape;232;p16">
            <a:extLst>
              <a:ext uri="{FF2B5EF4-FFF2-40B4-BE49-F238E27FC236}">
                <a16:creationId xmlns:a16="http://schemas.microsoft.com/office/drawing/2014/main" id="{D02A98A2-CB49-2C4E-91E7-87EC99F1E068}"/>
              </a:ext>
            </a:extLst>
          </p:cNvPr>
          <p:cNvSpPr txBox="1">
            <a:spLocks noGrp="1"/>
          </p:cNvSpPr>
          <p:nvPr>
            <p:ph type="subTitle" idx="1" hasCustomPrompt="1"/>
          </p:nvPr>
        </p:nvSpPr>
        <p:spPr>
          <a:xfrm>
            <a:off x="303128" y="3815204"/>
            <a:ext cx="2962800" cy="1815300"/>
          </a:xfrm>
          <a:prstGeom prst="rect">
            <a:avLst/>
          </a:prstGeom>
        </p:spPr>
        <p:txBody>
          <a:bodyPr spcFirstLastPara="1" wrap="square" lIns="114375" tIns="114375" rIns="114375" bIns="114375" anchor="t" anchorCtr="0">
            <a:normAutofit/>
          </a:bodyPr>
          <a:lstStyle>
            <a:lvl1pPr marL="0" lvl="0" indent="0" rtl="0">
              <a:lnSpc>
                <a:spcPct val="100000"/>
              </a:lnSpc>
              <a:spcBef>
                <a:spcPts val="0"/>
              </a:spcBef>
              <a:spcAft>
                <a:spcPts val="0"/>
              </a:spcAft>
              <a:buSzPts val="1400"/>
              <a:buNone/>
              <a:defRPr sz="1400" b="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r>
              <a:rPr lang="fr-FR"/>
              <a:t>Cliquez pour ajouter du texte</a:t>
            </a:r>
          </a:p>
        </p:txBody>
      </p:sp>
      <p:sp>
        <p:nvSpPr>
          <p:cNvPr id="20" name="Espace réservé du texte 19">
            <a:extLst>
              <a:ext uri="{FF2B5EF4-FFF2-40B4-BE49-F238E27FC236}">
                <a16:creationId xmlns:a16="http://schemas.microsoft.com/office/drawing/2014/main" id="{6281D52A-F144-F348-8803-12F0E6F7FCC7}"/>
              </a:ext>
            </a:extLst>
          </p:cNvPr>
          <p:cNvSpPr>
            <a:spLocks noGrp="1"/>
          </p:cNvSpPr>
          <p:nvPr>
            <p:ph type="body" sz="quarter" idx="11" hasCustomPrompt="1"/>
          </p:nvPr>
        </p:nvSpPr>
        <p:spPr>
          <a:xfrm>
            <a:off x="3405575" y="2698875"/>
            <a:ext cx="2962275" cy="987425"/>
          </a:xfrm>
        </p:spPr>
        <p:txBody>
          <a:bodyPr anchor="ctr"/>
          <a:lstStyle>
            <a:lvl1pPr marL="0" indent="0">
              <a:lnSpc>
                <a:spcPct val="90000"/>
              </a:lnSpc>
              <a:buNone/>
              <a:defRPr sz="2000"/>
            </a:lvl1pPr>
          </a:lstStyle>
          <a:p>
            <a:pPr lvl="0"/>
            <a:r>
              <a:rPr lang="fr-FR"/>
              <a:t>Prénom</a:t>
            </a:r>
          </a:p>
          <a:p>
            <a:pPr lvl="0"/>
            <a:r>
              <a:rPr lang="fr-FR"/>
              <a:t>Nom</a:t>
            </a:r>
          </a:p>
        </p:txBody>
      </p:sp>
      <p:sp>
        <p:nvSpPr>
          <p:cNvPr id="21" name="Espace réservé du texte 19">
            <a:extLst>
              <a:ext uri="{FF2B5EF4-FFF2-40B4-BE49-F238E27FC236}">
                <a16:creationId xmlns:a16="http://schemas.microsoft.com/office/drawing/2014/main" id="{8E973A4C-ECCA-6945-A4AC-BF137630FFA7}"/>
              </a:ext>
            </a:extLst>
          </p:cNvPr>
          <p:cNvSpPr>
            <a:spLocks noGrp="1"/>
          </p:cNvSpPr>
          <p:nvPr>
            <p:ph type="body" sz="quarter" idx="12" hasCustomPrompt="1"/>
          </p:nvPr>
        </p:nvSpPr>
        <p:spPr>
          <a:xfrm>
            <a:off x="6505059" y="2697095"/>
            <a:ext cx="2962275" cy="987425"/>
          </a:xfrm>
        </p:spPr>
        <p:txBody>
          <a:bodyPr anchor="ctr"/>
          <a:lstStyle>
            <a:lvl1pPr marL="0" indent="0">
              <a:lnSpc>
                <a:spcPct val="90000"/>
              </a:lnSpc>
              <a:buNone/>
              <a:defRPr sz="2000"/>
            </a:lvl1pPr>
          </a:lstStyle>
          <a:p>
            <a:pPr lvl="0"/>
            <a:r>
              <a:rPr lang="fr-FR"/>
              <a:t>Prénom</a:t>
            </a:r>
          </a:p>
          <a:p>
            <a:pPr lvl="0"/>
            <a:r>
              <a:rPr lang="fr-FR"/>
              <a:t>Nom</a:t>
            </a:r>
          </a:p>
        </p:txBody>
      </p:sp>
      <p:sp>
        <p:nvSpPr>
          <p:cNvPr id="23" name="Espace réservé du texte 22">
            <a:extLst>
              <a:ext uri="{FF2B5EF4-FFF2-40B4-BE49-F238E27FC236}">
                <a16:creationId xmlns:a16="http://schemas.microsoft.com/office/drawing/2014/main" id="{44818E55-A8DF-7542-A324-DEF822B8E898}"/>
              </a:ext>
            </a:extLst>
          </p:cNvPr>
          <p:cNvSpPr>
            <a:spLocks noGrp="1"/>
          </p:cNvSpPr>
          <p:nvPr>
            <p:ph type="body" sz="quarter" idx="13" hasCustomPrompt="1"/>
          </p:nvPr>
        </p:nvSpPr>
        <p:spPr>
          <a:xfrm>
            <a:off x="3405188" y="3814763"/>
            <a:ext cx="2962275" cy="1816100"/>
          </a:xfrm>
        </p:spPr>
        <p:txBody>
          <a:bodyPr>
            <a:normAutofit/>
          </a:bodyPr>
          <a:lstStyle>
            <a:lvl1pPr marL="0" indent="0">
              <a:lnSpc>
                <a:spcPct val="100000"/>
              </a:lnSpc>
              <a:buNone/>
              <a:defRPr sz="1400" b="0"/>
            </a:lvl1pPr>
          </a:lstStyle>
          <a:p>
            <a:pPr lvl="0"/>
            <a:r>
              <a:rPr lang="fr-FR"/>
              <a:t>Cliquez pour ajouter du texte</a:t>
            </a:r>
          </a:p>
        </p:txBody>
      </p:sp>
      <p:sp>
        <p:nvSpPr>
          <p:cNvPr id="24" name="Espace réservé du texte 22">
            <a:extLst>
              <a:ext uri="{FF2B5EF4-FFF2-40B4-BE49-F238E27FC236}">
                <a16:creationId xmlns:a16="http://schemas.microsoft.com/office/drawing/2014/main" id="{1481D223-BBC2-5B4F-925C-64786735A5B8}"/>
              </a:ext>
            </a:extLst>
          </p:cNvPr>
          <p:cNvSpPr>
            <a:spLocks noGrp="1"/>
          </p:cNvSpPr>
          <p:nvPr>
            <p:ph type="body" sz="quarter" idx="14" hasCustomPrompt="1"/>
          </p:nvPr>
        </p:nvSpPr>
        <p:spPr>
          <a:xfrm>
            <a:off x="6504672" y="3814404"/>
            <a:ext cx="2962275" cy="1816100"/>
          </a:xfrm>
        </p:spPr>
        <p:txBody>
          <a:bodyPr>
            <a:normAutofit/>
          </a:bodyPr>
          <a:lstStyle>
            <a:lvl1pPr marL="0" indent="0">
              <a:lnSpc>
                <a:spcPct val="100000"/>
              </a:lnSpc>
              <a:buNone/>
              <a:defRPr sz="1400" b="0"/>
            </a:lvl1pPr>
          </a:lstStyle>
          <a:p>
            <a:pPr lvl="0"/>
            <a:r>
              <a:rPr lang="fr-FR"/>
              <a:t>Cliquez pour ajouter du texte</a:t>
            </a:r>
          </a:p>
        </p:txBody>
      </p:sp>
    </p:spTree>
    <p:extLst>
      <p:ext uri="{BB962C8B-B14F-4D97-AF65-F5344CB8AC3E}">
        <p14:creationId xmlns:p14="http://schemas.microsoft.com/office/powerpoint/2010/main" val="170382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Google Shape;18;p2">
            <a:extLst>
              <a:ext uri="{FF2B5EF4-FFF2-40B4-BE49-F238E27FC236}">
                <a16:creationId xmlns:a16="http://schemas.microsoft.com/office/drawing/2014/main" id="{BA27DE2F-CA69-D44F-9BDF-0A05BDAD9F8E}"/>
              </a:ext>
            </a:extLst>
          </p:cNvPr>
          <p:cNvSpPr txBox="1"/>
          <p:nvPr userDrawn="1"/>
        </p:nvSpPr>
        <p:spPr>
          <a:xfrm>
            <a:off x="456975" y="427425"/>
            <a:ext cx="3123000" cy="6465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fr" sz="3000" b="1">
                <a:solidFill>
                  <a:srgbClr val="1C1C1C"/>
                </a:solidFill>
                <a:latin typeface="Century Gothic"/>
                <a:ea typeface="Century Gothic"/>
                <a:cs typeface="Century Gothic"/>
                <a:sym typeface="Century Gothic"/>
              </a:rPr>
              <a:t>Sommaire</a:t>
            </a:r>
            <a:endParaRPr sz="3000" b="1">
              <a:solidFill>
                <a:srgbClr val="1C1C1C"/>
              </a:solidFill>
              <a:latin typeface="Century Gothic"/>
              <a:ea typeface="Century Gothic"/>
              <a:cs typeface="Century Gothic"/>
              <a:sym typeface="Century Gothic"/>
            </a:endParaRPr>
          </a:p>
        </p:txBody>
      </p:sp>
      <p:sp>
        <p:nvSpPr>
          <p:cNvPr id="6" name="Google Shape;140;p8">
            <a:extLst>
              <a:ext uri="{FF2B5EF4-FFF2-40B4-BE49-F238E27FC236}">
                <a16:creationId xmlns:a16="http://schemas.microsoft.com/office/drawing/2014/main" id="{D1AD83F8-F562-4C40-B1C2-252A72907E62}"/>
              </a:ext>
            </a:extLst>
          </p:cNvPr>
          <p:cNvSpPr txBox="1">
            <a:spLocks/>
          </p:cNvSpPr>
          <p:nvPr userDrawn="1"/>
        </p:nvSpPr>
        <p:spPr>
          <a:xfrm rot="5400000">
            <a:off x="6985637" y="3521115"/>
            <a:ext cx="6229426" cy="436500"/>
          </a:xfrm>
          <a:prstGeom prst="rect">
            <a:avLst/>
          </a:prstGeom>
        </p:spPr>
        <p:txBody>
          <a:bodyPr spcFirstLastPara="1" wrap="square" lIns="114375" tIns="115200" rIns="114375" bIns="114375" anchor="t" anchorCtr="0">
            <a:noAutofit/>
          </a:bodyPr>
          <a:lstStyle>
            <a:lvl1pPr lvl="0" algn="l" defTabSz="914400" rtl="0" eaLnBrk="1" latinLnBrk="0" hangingPunct="1">
              <a:lnSpc>
                <a:spcPct val="90000"/>
              </a:lnSpc>
              <a:spcBef>
                <a:spcPts val="0"/>
              </a:spcBef>
              <a:spcAft>
                <a:spcPts val="0"/>
              </a:spcAft>
              <a:buClr>
                <a:srgbClr val="1C1C1C"/>
              </a:buClr>
              <a:buSzPts val="1200"/>
              <a:buFont typeface="Century Gothic"/>
              <a:buNone/>
              <a:defRPr sz="2800" b="1" kern="1200">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r>
              <a:rPr lang="fr-FR" sz="2000"/>
              <a:t>Sommaire</a:t>
            </a:r>
          </a:p>
        </p:txBody>
      </p:sp>
      <p:sp>
        <p:nvSpPr>
          <p:cNvPr id="11" name="Google Shape;244;p16">
            <a:extLst>
              <a:ext uri="{FF2B5EF4-FFF2-40B4-BE49-F238E27FC236}">
                <a16:creationId xmlns:a16="http://schemas.microsoft.com/office/drawing/2014/main" id="{F47322E5-BC23-F442-89AC-C8BDB293EEC0}"/>
              </a:ext>
            </a:extLst>
          </p:cNvPr>
          <p:cNvSpPr/>
          <p:nvPr userDrawn="1"/>
        </p:nvSpPr>
        <p:spPr>
          <a:xfrm>
            <a:off x="9881975" y="345901"/>
            <a:ext cx="302400" cy="3024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5" name="Espace réservé du contenu 6">
            <a:extLst>
              <a:ext uri="{FF2B5EF4-FFF2-40B4-BE49-F238E27FC236}">
                <a16:creationId xmlns:a16="http://schemas.microsoft.com/office/drawing/2014/main" id="{DA35DFA3-816E-9645-AA41-603A51E96217}"/>
              </a:ext>
            </a:extLst>
          </p:cNvPr>
          <p:cNvSpPr>
            <a:spLocks noGrp="1"/>
          </p:cNvSpPr>
          <p:nvPr>
            <p:ph sz="quarter" idx="13" hasCustomPrompt="1"/>
          </p:nvPr>
        </p:nvSpPr>
        <p:spPr>
          <a:xfrm>
            <a:off x="355873" y="1375719"/>
            <a:ext cx="9224731" cy="5403765"/>
          </a:xfrm>
        </p:spPr>
        <p:txBody>
          <a:bodyPr>
            <a:normAutofit/>
          </a:bodyPr>
          <a:lstStyle>
            <a:lvl1pPr algn="l">
              <a:spcBef>
                <a:spcPts val="600"/>
              </a:spcBef>
              <a:buSzPct val="129000"/>
              <a:tabLst>
                <a:tab pos="8640000" algn="r"/>
              </a:tabLst>
              <a:defRPr sz="1400"/>
            </a:lvl1pPr>
            <a:lvl2pPr algn="l">
              <a:spcBef>
                <a:spcPts val="600"/>
              </a:spcBef>
              <a:tabLst>
                <a:tab pos="8640000" algn="r"/>
              </a:tabLst>
              <a:defRPr sz="1400"/>
            </a:lvl2pPr>
            <a:lvl3pPr algn="l">
              <a:spcBef>
                <a:spcPts val="600"/>
              </a:spcBef>
              <a:buSzPct val="129000"/>
              <a:tabLst>
                <a:tab pos="8640000" algn="r"/>
              </a:tabLst>
              <a:defRPr sz="1200"/>
            </a:lvl3pPr>
            <a:lvl4pPr algn="l">
              <a:spcBef>
                <a:spcPts val="600"/>
              </a:spcBef>
              <a:buSzPct val="129000"/>
              <a:tabLst>
                <a:tab pos="8640000" algn="r"/>
              </a:tabLst>
              <a:defRPr sz="1200"/>
            </a:lvl4pPr>
            <a:lvl5pPr algn="l">
              <a:spcBef>
                <a:spcPts val="600"/>
              </a:spcBef>
              <a:buSzPct val="129000"/>
              <a:tabLst>
                <a:tab pos="8640000" algn="r"/>
              </a:tabLst>
              <a:defRPr sz="1200"/>
            </a:lvl5pPr>
            <a:lvl6pPr>
              <a:defRPr/>
            </a:lvl6pPr>
          </a:lstStyle>
          <a:p>
            <a:pPr lvl="0"/>
            <a:r>
              <a:rPr lang="fr-FR"/>
              <a:t>Cliquez pour ajouter du texte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491471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Google Shape;195;p12">
            <a:extLst>
              <a:ext uri="{FF2B5EF4-FFF2-40B4-BE49-F238E27FC236}">
                <a16:creationId xmlns:a16="http://schemas.microsoft.com/office/drawing/2014/main" id="{6AE1E3D8-681D-934A-82EB-786CFFD6DF62}"/>
              </a:ext>
            </a:extLst>
          </p:cNvPr>
          <p:cNvSpPr/>
          <p:nvPr userDrawn="1"/>
        </p:nvSpPr>
        <p:spPr>
          <a:xfrm>
            <a:off x="489475" y="611667"/>
            <a:ext cx="480000" cy="4800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89;p12">
            <a:extLst>
              <a:ext uri="{FF2B5EF4-FFF2-40B4-BE49-F238E27FC236}">
                <a16:creationId xmlns:a16="http://schemas.microsoft.com/office/drawing/2014/main" id="{FC411D90-56C5-D24F-9EAA-9D97C7AB6367}"/>
              </a:ext>
            </a:extLst>
          </p:cNvPr>
          <p:cNvSpPr txBox="1">
            <a:spLocks noGrp="1"/>
          </p:cNvSpPr>
          <p:nvPr>
            <p:ph type="ctrTitle" hasCustomPrompt="1"/>
          </p:nvPr>
        </p:nvSpPr>
        <p:spPr>
          <a:xfrm>
            <a:off x="1077125" y="322300"/>
            <a:ext cx="8393446" cy="3016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4800"/>
              <a:buNone/>
              <a:defRPr sz="48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190;p12">
            <a:extLst>
              <a:ext uri="{FF2B5EF4-FFF2-40B4-BE49-F238E27FC236}">
                <a16:creationId xmlns:a16="http://schemas.microsoft.com/office/drawing/2014/main" id="{F2A005E1-3B19-5D4E-A1DC-DEA5B7D12CB0}"/>
              </a:ext>
            </a:extLst>
          </p:cNvPr>
          <p:cNvSpPr txBox="1">
            <a:spLocks noGrp="1"/>
          </p:cNvSpPr>
          <p:nvPr>
            <p:ph type="subTitle" idx="1" hasCustomPrompt="1"/>
          </p:nvPr>
        </p:nvSpPr>
        <p:spPr>
          <a:xfrm>
            <a:off x="1077125" y="3393549"/>
            <a:ext cx="8393446" cy="1505021"/>
          </a:xfrm>
          <a:prstGeom prst="rect">
            <a:avLst/>
          </a:prstGeom>
        </p:spPr>
        <p:txBody>
          <a:bodyPr spcFirstLastPara="1" wrap="square" lIns="114375" tIns="114375" rIns="114375" bIns="114375" anchor="t" anchorCtr="0">
            <a:normAutofit/>
          </a:bodyPr>
          <a:lstStyle>
            <a:lvl1pPr marL="76200" lvl="0" indent="0" rtl="0">
              <a:lnSpc>
                <a:spcPct val="100000"/>
              </a:lnSpc>
              <a:spcBef>
                <a:spcPts val="0"/>
              </a:spcBef>
              <a:spcAft>
                <a:spcPts val="0"/>
              </a:spcAft>
              <a:buSzPts val="2400"/>
              <a:buFont typeface="Arial" panose="020B0604020202020204" pitchFamily="34" charset="0"/>
              <a:buNone/>
              <a:defRPr sz="22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Liste des sous-titres de la partie</a:t>
            </a:r>
          </a:p>
        </p:txBody>
      </p:sp>
      <p:sp>
        <p:nvSpPr>
          <p:cNvPr id="12" name="Espace réservé du texte 11">
            <a:extLst>
              <a:ext uri="{FF2B5EF4-FFF2-40B4-BE49-F238E27FC236}">
                <a16:creationId xmlns:a16="http://schemas.microsoft.com/office/drawing/2014/main" id="{198443BF-37B2-4C4D-A407-777EBE8F808E}"/>
              </a:ext>
            </a:extLst>
          </p:cNvPr>
          <p:cNvSpPr>
            <a:spLocks noGrp="1"/>
          </p:cNvSpPr>
          <p:nvPr>
            <p:ph type="body" sz="quarter" idx="10" hasCustomPrompt="1"/>
          </p:nvPr>
        </p:nvSpPr>
        <p:spPr>
          <a:xfrm>
            <a:off x="1077124" y="5008563"/>
            <a:ext cx="8393446" cy="1574800"/>
          </a:xfrm>
        </p:spPr>
        <p:txBody>
          <a:bodyPr>
            <a:normAutofit/>
          </a:bodyPr>
          <a:lstStyle>
            <a:lvl1pPr>
              <a:defRPr sz="1400" b="0"/>
            </a:lvl1pPr>
            <a:lvl2pPr marL="571500" indent="0">
              <a:buNone/>
              <a:defRPr sz="1200" b="0"/>
            </a:lvl2pPr>
            <a:lvl3pPr>
              <a:defRPr sz="1200" b="0"/>
            </a:lvl3pPr>
            <a:lvl4pPr>
              <a:defRPr sz="1200" b="0"/>
            </a:lvl4pPr>
            <a:lvl5pPr>
              <a:defRPr sz="1200" b="0"/>
            </a:lvl5pPr>
          </a:lstStyle>
          <a:p>
            <a:pPr lvl="0"/>
            <a:r>
              <a:rPr lang="fr-FR"/>
              <a:t>Cliquez pour ajouter du texte</a:t>
            </a:r>
          </a:p>
        </p:txBody>
      </p:sp>
    </p:spTree>
    <p:extLst>
      <p:ext uri="{BB962C8B-B14F-4D97-AF65-F5344CB8AC3E}">
        <p14:creationId xmlns:p14="http://schemas.microsoft.com/office/powerpoint/2010/main" val="274033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us-titre partie">
    <p:spTree>
      <p:nvGrpSpPr>
        <p:cNvPr id="1" name=""/>
        <p:cNvGrpSpPr/>
        <p:nvPr/>
      </p:nvGrpSpPr>
      <p:grpSpPr>
        <a:xfrm>
          <a:off x="0" y="0"/>
          <a:ext cx="0" cy="0"/>
          <a:chOff x="0" y="0"/>
          <a:chExt cx="0" cy="0"/>
        </a:xfrm>
      </p:grpSpPr>
      <p:sp>
        <p:nvSpPr>
          <p:cNvPr id="4" name="Google Shape;216;p14">
            <a:extLst>
              <a:ext uri="{FF2B5EF4-FFF2-40B4-BE49-F238E27FC236}">
                <a16:creationId xmlns:a16="http://schemas.microsoft.com/office/drawing/2014/main" id="{235FEE9A-E73A-DF48-8710-0ADD8D0C6841}"/>
              </a:ext>
            </a:extLst>
          </p:cNvPr>
          <p:cNvSpPr/>
          <p:nvPr userDrawn="1"/>
        </p:nvSpPr>
        <p:spPr>
          <a:xfrm>
            <a:off x="496050" y="749975"/>
            <a:ext cx="238200" cy="2382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211;p14">
            <a:extLst>
              <a:ext uri="{FF2B5EF4-FFF2-40B4-BE49-F238E27FC236}">
                <a16:creationId xmlns:a16="http://schemas.microsoft.com/office/drawing/2014/main" id="{07D24F2D-3D4E-3B43-85AC-A8567B2EEB43}"/>
              </a:ext>
            </a:extLst>
          </p:cNvPr>
          <p:cNvSpPr txBox="1">
            <a:spLocks noGrp="1"/>
          </p:cNvSpPr>
          <p:nvPr>
            <p:ph type="ctrTitle" hasCustomPrompt="1"/>
          </p:nvPr>
        </p:nvSpPr>
        <p:spPr>
          <a:xfrm>
            <a:off x="710923" y="561975"/>
            <a:ext cx="8698119" cy="1275063"/>
          </a:xfrm>
          <a:prstGeom prst="rect">
            <a:avLst/>
          </a:prstGeom>
        </p:spPr>
        <p:txBody>
          <a:bodyPr spcFirstLastPara="1" wrap="square" lIns="114375" tIns="114375" rIns="114375" bIns="114375" anchor="t" anchorCtr="0">
            <a:normAutofit/>
          </a:bodyPr>
          <a:lstStyle>
            <a:lvl1pPr lvl="0" rtl="0">
              <a:spcBef>
                <a:spcPts val="0"/>
              </a:spcBef>
              <a:spcAft>
                <a:spcPts val="0"/>
              </a:spcAft>
              <a:buSzPts val="2400"/>
              <a:buNone/>
              <a:defRPr sz="2400" b="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212;p14">
            <a:extLst>
              <a:ext uri="{FF2B5EF4-FFF2-40B4-BE49-F238E27FC236}">
                <a16:creationId xmlns:a16="http://schemas.microsoft.com/office/drawing/2014/main" id="{C86CAC6E-A0E0-6547-979E-F5782140C280}"/>
              </a:ext>
            </a:extLst>
          </p:cNvPr>
          <p:cNvSpPr txBox="1">
            <a:spLocks noGrp="1"/>
          </p:cNvSpPr>
          <p:nvPr>
            <p:ph type="subTitle" idx="1" hasCustomPrompt="1"/>
          </p:nvPr>
        </p:nvSpPr>
        <p:spPr>
          <a:xfrm>
            <a:off x="710922" y="1929950"/>
            <a:ext cx="869812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3600"/>
              <a:buNone/>
              <a:defRPr sz="3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Sous-titre de la partie</a:t>
            </a:r>
          </a:p>
        </p:txBody>
      </p:sp>
      <p:sp>
        <p:nvSpPr>
          <p:cNvPr id="7" name="Espace réservé du contenu 2">
            <a:extLst>
              <a:ext uri="{FF2B5EF4-FFF2-40B4-BE49-F238E27FC236}">
                <a16:creationId xmlns:a16="http://schemas.microsoft.com/office/drawing/2014/main" id="{FC12A4FC-D6B4-1743-B9D1-304BF3FF4BEA}"/>
              </a:ext>
            </a:extLst>
          </p:cNvPr>
          <p:cNvSpPr>
            <a:spLocks noGrp="1"/>
          </p:cNvSpPr>
          <p:nvPr>
            <p:ph sz="quarter" idx="13" hasCustomPrompt="1"/>
          </p:nvPr>
        </p:nvSpPr>
        <p:spPr>
          <a:xfrm>
            <a:off x="710921" y="3566651"/>
            <a:ext cx="8698120" cy="2968200"/>
          </a:xfrm>
        </p:spPr>
        <p:txBody>
          <a:bodyPr/>
          <a:lstStyle>
            <a:lvl1pPr>
              <a:defRPr sz="1600" b="0"/>
            </a:lvl1pPr>
            <a:lvl2pPr>
              <a:defRPr sz="1600"/>
            </a:lvl2pPr>
            <a:lvl3pPr>
              <a:defRPr sz="1600"/>
            </a:lvl3pPr>
            <a:lvl4pPr>
              <a:defRPr sz="1600"/>
            </a:lvl4pPr>
            <a:lvl5pPr>
              <a:defRPr sz="1600"/>
            </a:lvl5pPr>
          </a:lstStyle>
          <a:p>
            <a:pPr lvl="0"/>
            <a:r>
              <a:rPr lang="fr-FR"/>
              <a:t>Cliquez pour ajouter du texte introductif, un graphique ou une image</a:t>
            </a:r>
          </a:p>
        </p:txBody>
      </p:sp>
    </p:spTree>
    <p:extLst>
      <p:ext uri="{BB962C8B-B14F-4D97-AF65-F5344CB8AC3E}">
        <p14:creationId xmlns:p14="http://schemas.microsoft.com/office/powerpoint/2010/main" val="244015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1 colonne">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109F9926-8CC3-2E42-9DC7-C8A5109093F9}"/>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 name="Google Shape;269;p19">
            <a:extLst>
              <a:ext uri="{FF2B5EF4-FFF2-40B4-BE49-F238E27FC236}">
                <a16:creationId xmlns:a16="http://schemas.microsoft.com/office/drawing/2014/main" id="{11F5F79E-AE4C-3F42-BA4A-7A44593A7056}"/>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10" name="Espace réservé du contenu 6">
            <a:extLst>
              <a:ext uri="{FF2B5EF4-FFF2-40B4-BE49-F238E27FC236}">
                <a16:creationId xmlns:a16="http://schemas.microsoft.com/office/drawing/2014/main" id="{6A6395A2-55F7-25F7-910E-0D07DB6AEA38}"/>
              </a:ext>
            </a:extLst>
          </p:cNvPr>
          <p:cNvSpPr>
            <a:spLocks noGrp="1"/>
          </p:cNvSpPr>
          <p:nvPr>
            <p:ph sz="quarter" idx="13"/>
          </p:nvPr>
        </p:nvSpPr>
        <p:spPr>
          <a:xfrm>
            <a:off x="355874" y="1770825"/>
            <a:ext cx="9096900" cy="5008659"/>
          </a:xfrm>
        </p:spPr>
        <p:txBody>
          <a:bodyPr>
            <a:normAutofit/>
          </a:bodyPr>
          <a:lstStyle>
            <a:lvl1pPr algn="l">
              <a:spcBef>
                <a:spcPts val="600"/>
              </a:spcBef>
              <a:buSzPct val="129000"/>
              <a:defRPr sz="1400" b="0"/>
            </a:lvl1pPr>
            <a:lvl2pPr algn="l">
              <a:spcBef>
                <a:spcPts val="600"/>
              </a:spcBef>
              <a:defRPr sz="1400"/>
            </a:lvl2pPr>
            <a:lvl3pPr algn="l">
              <a:spcBef>
                <a:spcPts val="600"/>
              </a:spcBef>
              <a:buSzPct val="129000"/>
              <a:defRPr sz="1200"/>
            </a:lvl3pPr>
            <a:lvl4pPr algn="l">
              <a:spcBef>
                <a:spcPts val="600"/>
              </a:spcBef>
              <a:buSzPct val="129000"/>
              <a:defRPr sz="1200"/>
            </a:lvl4pPr>
            <a:lvl5pPr algn="l">
              <a:spcBef>
                <a:spcPts val="600"/>
              </a:spcBef>
              <a:buSzPct val="129000"/>
              <a:defRPr sz="1200"/>
            </a:lvl5pPr>
            <a:lvl6pPr>
              <a:defRPr/>
            </a:lvl6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241318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3B70045D-28CB-D041-A620-313640E60F0A}"/>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 name="Google Shape;269;p19">
            <a:extLst>
              <a:ext uri="{FF2B5EF4-FFF2-40B4-BE49-F238E27FC236}">
                <a16:creationId xmlns:a16="http://schemas.microsoft.com/office/drawing/2014/main" id="{904789B2-7F45-0347-BDC4-E087B78F1D38}"/>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6" name="Espace réservé du contenu 6">
            <a:extLst>
              <a:ext uri="{FF2B5EF4-FFF2-40B4-BE49-F238E27FC236}">
                <a16:creationId xmlns:a16="http://schemas.microsoft.com/office/drawing/2014/main" id="{B002DE98-83EE-E640-B1A2-4A0962096090}"/>
              </a:ext>
            </a:extLst>
          </p:cNvPr>
          <p:cNvSpPr>
            <a:spLocks noGrp="1"/>
          </p:cNvSpPr>
          <p:nvPr>
            <p:ph sz="quarter" idx="14" hasCustomPrompt="1"/>
          </p:nvPr>
        </p:nvSpPr>
        <p:spPr>
          <a:xfrm>
            <a:off x="355873" y="1770825"/>
            <a:ext cx="4416850" cy="500865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a:p>
            <a:pPr lvl="1"/>
            <a:endParaRPr lang="fr-FR"/>
          </a:p>
        </p:txBody>
      </p:sp>
      <p:sp>
        <p:nvSpPr>
          <p:cNvPr id="9" name="Espace réservé du contenu 6">
            <a:extLst>
              <a:ext uri="{FF2B5EF4-FFF2-40B4-BE49-F238E27FC236}">
                <a16:creationId xmlns:a16="http://schemas.microsoft.com/office/drawing/2014/main" id="{7CB0DCC7-8251-4E4A-A3B2-B5FBC5227F6B}"/>
              </a:ext>
            </a:extLst>
          </p:cNvPr>
          <p:cNvSpPr>
            <a:spLocks noGrp="1"/>
          </p:cNvSpPr>
          <p:nvPr>
            <p:ph sz="quarter" idx="15" hasCustomPrompt="1"/>
          </p:nvPr>
        </p:nvSpPr>
        <p:spPr>
          <a:xfrm>
            <a:off x="5040658" y="1770824"/>
            <a:ext cx="4416850" cy="5008659"/>
          </a:xfrm>
        </p:spPr>
        <p:txBody>
          <a:bodyPr>
            <a:normAutofit/>
          </a:bodyPr>
          <a:lstStyle>
            <a:lvl1pPr algn="l">
              <a:spcBef>
                <a:spcPts val="300"/>
              </a:spcBef>
              <a:buSzPct val="129000"/>
              <a:defRPr sz="1400" b="0"/>
            </a:lvl1pPr>
            <a:lvl2pPr marL="571500" indent="0" algn="l">
              <a:spcBef>
                <a:spcPts val="300"/>
              </a:spcBef>
              <a:buNone/>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393566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 retenir">
    <p:spTree>
      <p:nvGrpSpPr>
        <p:cNvPr id="1" name=""/>
        <p:cNvGrpSpPr/>
        <p:nvPr/>
      </p:nvGrpSpPr>
      <p:grpSpPr>
        <a:xfrm>
          <a:off x="0" y="0"/>
          <a:ext cx="0" cy="0"/>
          <a:chOff x="0" y="0"/>
          <a:chExt cx="0" cy="0"/>
        </a:xfrm>
      </p:grpSpPr>
      <p:sp>
        <p:nvSpPr>
          <p:cNvPr id="5" name="Google Shape;295;p21">
            <a:extLst>
              <a:ext uri="{FF2B5EF4-FFF2-40B4-BE49-F238E27FC236}">
                <a16:creationId xmlns:a16="http://schemas.microsoft.com/office/drawing/2014/main" id="{3C8B8AA7-4416-644B-9875-9252DF312FEF}"/>
              </a:ext>
            </a:extLst>
          </p:cNvPr>
          <p:cNvSpPr/>
          <p:nvPr userDrawn="1"/>
        </p:nvSpPr>
        <p:spPr>
          <a:xfrm>
            <a:off x="371575" y="333375"/>
            <a:ext cx="719400" cy="719400"/>
          </a:xfrm>
          <a:prstGeom prst="ellipse">
            <a:avLst/>
          </a:prstGeom>
          <a:noFill/>
          <a:ln w="28575" cap="flat" cmpd="sng">
            <a:solidFill>
              <a:srgbClr val="FC41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pic>
        <p:nvPicPr>
          <p:cNvPr id="6" name="Google Shape;296;p21">
            <a:extLst>
              <a:ext uri="{FF2B5EF4-FFF2-40B4-BE49-F238E27FC236}">
                <a16:creationId xmlns:a16="http://schemas.microsoft.com/office/drawing/2014/main" id="{E9FAD382-6E9C-374E-B083-28707B92BF7F}"/>
              </a:ext>
            </a:extLst>
          </p:cNvPr>
          <p:cNvPicPr preferRelativeResize="0"/>
          <p:nvPr userDrawn="1"/>
        </p:nvPicPr>
        <p:blipFill rotWithShape="1">
          <a:blip r:embed="rId2">
            <a:alphaModFix/>
          </a:blip>
          <a:srcRect/>
          <a:stretch/>
        </p:blipFill>
        <p:spPr>
          <a:xfrm>
            <a:off x="432440" y="394240"/>
            <a:ext cx="597600" cy="597600"/>
          </a:xfrm>
          <a:prstGeom prst="ellipse">
            <a:avLst/>
          </a:prstGeom>
          <a:noFill/>
          <a:ln>
            <a:noFill/>
          </a:ln>
        </p:spPr>
      </p:pic>
      <p:sp>
        <p:nvSpPr>
          <p:cNvPr id="7" name="Google Shape;302;p21">
            <a:extLst>
              <a:ext uri="{FF2B5EF4-FFF2-40B4-BE49-F238E27FC236}">
                <a16:creationId xmlns:a16="http://schemas.microsoft.com/office/drawing/2014/main" id="{9503DC29-C34F-3249-90FF-904E69533199}"/>
              </a:ext>
            </a:extLst>
          </p:cNvPr>
          <p:cNvSpPr txBox="1"/>
          <p:nvPr userDrawn="1"/>
        </p:nvSpPr>
        <p:spPr>
          <a:xfrm>
            <a:off x="1090975" y="363725"/>
            <a:ext cx="508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600" b="1">
                <a:solidFill>
                  <a:srgbClr val="FC4128"/>
                </a:solidFill>
                <a:latin typeface="Century Gothic"/>
                <a:ea typeface="Century Gothic"/>
                <a:cs typeface="Century Gothic"/>
                <a:sym typeface="Century Gothic"/>
              </a:rPr>
              <a:t>Ce qu’il faut retenir</a:t>
            </a:r>
            <a:endParaRPr sz="3600" b="1">
              <a:solidFill>
                <a:srgbClr val="FC4128"/>
              </a:solidFill>
              <a:latin typeface="Century Gothic"/>
              <a:ea typeface="Century Gothic"/>
              <a:cs typeface="Century Gothic"/>
              <a:sym typeface="Century Gothic"/>
            </a:endParaRPr>
          </a:p>
        </p:txBody>
      </p:sp>
      <p:sp>
        <p:nvSpPr>
          <p:cNvPr id="8" name="Espace réservé du contenu 6">
            <a:extLst>
              <a:ext uri="{FF2B5EF4-FFF2-40B4-BE49-F238E27FC236}">
                <a16:creationId xmlns:a16="http://schemas.microsoft.com/office/drawing/2014/main" id="{8BEB70B6-1031-8C43-947D-136D3CDD0898}"/>
              </a:ext>
            </a:extLst>
          </p:cNvPr>
          <p:cNvSpPr>
            <a:spLocks noGrp="1"/>
          </p:cNvSpPr>
          <p:nvPr>
            <p:ph sz="quarter" idx="13" hasCustomPrompt="1"/>
          </p:nvPr>
        </p:nvSpPr>
        <p:spPr>
          <a:xfrm>
            <a:off x="355873" y="1422415"/>
            <a:ext cx="9114697" cy="535706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1410591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Google Shape;195;p12">
            <a:extLst>
              <a:ext uri="{FF2B5EF4-FFF2-40B4-BE49-F238E27FC236}">
                <a16:creationId xmlns:a16="http://schemas.microsoft.com/office/drawing/2014/main" id="{6AE1E3D8-681D-934A-82EB-786CFFD6DF62}"/>
              </a:ext>
            </a:extLst>
          </p:cNvPr>
          <p:cNvSpPr/>
          <p:nvPr userDrawn="1"/>
        </p:nvSpPr>
        <p:spPr>
          <a:xfrm>
            <a:off x="489475" y="611667"/>
            <a:ext cx="480000" cy="480000"/>
          </a:xfrm>
          <a:prstGeom prst="ellipse">
            <a:avLst/>
          </a:prstGeom>
          <a:solidFill>
            <a:srgbClr val="69A3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89;p12">
            <a:extLst>
              <a:ext uri="{FF2B5EF4-FFF2-40B4-BE49-F238E27FC236}">
                <a16:creationId xmlns:a16="http://schemas.microsoft.com/office/drawing/2014/main" id="{FC411D90-56C5-D24F-9EAA-9D97C7AB6367}"/>
              </a:ext>
            </a:extLst>
          </p:cNvPr>
          <p:cNvSpPr txBox="1">
            <a:spLocks noGrp="1"/>
          </p:cNvSpPr>
          <p:nvPr>
            <p:ph type="ctrTitle" hasCustomPrompt="1"/>
          </p:nvPr>
        </p:nvSpPr>
        <p:spPr>
          <a:xfrm>
            <a:off x="1077125" y="322300"/>
            <a:ext cx="8393446" cy="3016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4800"/>
              <a:buNone/>
              <a:defRPr sz="48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190;p12">
            <a:extLst>
              <a:ext uri="{FF2B5EF4-FFF2-40B4-BE49-F238E27FC236}">
                <a16:creationId xmlns:a16="http://schemas.microsoft.com/office/drawing/2014/main" id="{F2A005E1-3B19-5D4E-A1DC-DEA5B7D12CB0}"/>
              </a:ext>
            </a:extLst>
          </p:cNvPr>
          <p:cNvSpPr txBox="1">
            <a:spLocks noGrp="1"/>
          </p:cNvSpPr>
          <p:nvPr>
            <p:ph type="subTitle" idx="1" hasCustomPrompt="1"/>
          </p:nvPr>
        </p:nvSpPr>
        <p:spPr>
          <a:xfrm>
            <a:off x="1077125" y="3393549"/>
            <a:ext cx="8393446" cy="1505021"/>
          </a:xfrm>
          <a:prstGeom prst="rect">
            <a:avLst/>
          </a:prstGeom>
        </p:spPr>
        <p:txBody>
          <a:bodyPr spcFirstLastPara="1" wrap="square" lIns="114375" tIns="114375" rIns="114375" bIns="114375" anchor="t" anchorCtr="0">
            <a:normAutofit/>
          </a:bodyPr>
          <a:lstStyle>
            <a:lvl1pPr marL="76200" lvl="0" indent="0" rtl="0">
              <a:lnSpc>
                <a:spcPct val="100000"/>
              </a:lnSpc>
              <a:spcBef>
                <a:spcPts val="0"/>
              </a:spcBef>
              <a:spcAft>
                <a:spcPts val="0"/>
              </a:spcAft>
              <a:buSzPts val="2400"/>
              <a:buFont typeface="Arial" panose="020B0604020202020204" pitchFamily="34" charset="0"/>
              <a:buNone/>
              <a:defRPr sz="22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Liste des sous-titres de la partie</a:t>
            </a:r>
          </a:p>
        </p:txBody>
      </p:sp>
      <p:sp>
        <p:nvSpPr>
          <p:cNvPr id="12" name="Espace réservé du texte 11">
            <a:extLst>
              <a:ext uri="{FF2B5EF4-FFF2-40B4-BE49-F238E27FC236}">
                <a16:creationId xmlns:a16="http://schemas.microsoft.com/office/drawing/2014/main" id="{198443BF-37B2-4C4D-A407-777EBE8F808E}"/>
              </a:ext>
            </a:extLst>
          </p:cNvPr>
          <p:cNvSpPr>
            <a:spLocks noGrp="1"/>
          </p:cNvSpPr>
          <p:nvPr>
            <p:ph type="body" sz="quarter" idx="10" hasCustomPrompt="1"/>
          </p:nvPr>
        </p:nvSpPr>
        <p:spPr>
          <a:xfrm>
            <a:off x="1077124" y="5008563"/>
            <a:ext cx="8393446" cy="1574800"/>
          </a:xfrm>
        </p:spPr>
        <p:txBody>
          <a:bodyPr>
            <a:normAutofit/>
          </a:bodyPr>
          <a:lstStyle>
            <a:lvl1pPr>
              <a:defRPr sz="1400" b="0"/>
            </a:lvl1pPr>
            <a:lvl2pPr>
              <a:defRPr sz="1200" b="0"/>
            </a:lvl2pPr>
            <a:lvl3pPr>
              <a:defRPr sz="1200" b="0"/>
            </a:lvl3pPr>
            <a:lvl4pPr>
              <a:defRPr sz="1200" b="0"/>
            </a:lvl4pPr>
            <a:lvl5pPr>
              <a:defRPr sz="1200" b="0"/>
            </a:lvl5pPr>
          </a:lstStyle>
          <a:p>
            <a:pPr lvl="0"/>
            <a:r>
              <a:rPr lang="fr-FR"/>
              <a:t>Cliquez pour ajouter du texte</a:t>
            </a:r>
          </a:p>
        </p:txBody>
      </p:sp>
    </p:spTree>
    <p:extLst>
      <p:ext uri="{BB962C8B-B14F-4D97-AF65-F5344CB8AC3E}">
        <p14:creationId xmlns:p14="http://schemas.microsoft.com/office/powerpoint/2010/main" val="3970289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us-titre partie">
    <p:spTree>
      <p:nvGrpSpPr>
        <p:cNvPr id="1" name=""/>
        <p:cNvGrpSpPr/>
        <p:nvPr/>
      </p:nvGrpSpPr>
      <p:grpSpPr>
        <a:xfrm>
          <a:off x="0" y="0"/>
          <a:ext cx="0" cy="0"/>
          <a:chOff x="0" y="0"/>
          <a:chExt cx="0" cy="0"/>
        </a:xfrm>
      </p:grpSpPr>
      <p:sp>
        <p:nvSpPr>
          <p:cNvPr id="4" name="Google Shape;216;p14">
            <a:extLst>
              <a:ext uri="{FF2B5EF4-FFF2-40B4-BE49-F238E27FC236}">
                <a16:creationId xmlns:a16="http://schemas.microsoft.com/office/drawing/2014/main" id="{235FEE9A-E73A-DF48-8710-0ADD8D0C6841}"/>
              </a:ext>
            </a:extLst>
          </p:cNvPr>
          <p:cNvSpPr/>
          <p:nvPr userDrawn="1"/>
        </p:nvSpPr>
        <p:spPr>
          <a:xfrm>
            <a:off x="496050" y="749975"/>
            <a:ext cx="238200" cy="238200"/>
          </a:xfrm>
          <a:prstGeom prst="ellipse">
            <a:avLst/>
          </a:prstGeom>
          <a:solidFill>
            <a:srgbClr val="69A3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211;p14">
            <a:extLst>
              <a:ext uri="{FF2B5EF4-FFF2-40B4-BE49-F238E27FC236}">
                <a16:creationId xmlns:a16="http://schemas.microsoft.com/office/drawing/2014/main" id="{07D24F2D-3D4E-3B43-85AC-A8567B2EEB43}"/>
              </a:ext>
            </a:extLst>
          </p:cNvPr>
          <p:cNvSpPr txBox="1">
            <a:spLocks noGrp="1"/>
          </p:cNvSpPr>
          <p:nvPr>
            <p:ph type="ctrTitle" hasCustomPrompt="1"/>
          </p:nvPr>
        </p:nvSpPr>
        <p:spPr>
          <a:xfrm>
            <a:off x="710923" y="561975"/>
            <a:ext cx="8698119" cy="1275063"/>
          </a:xfrm>
          <a:prstGeom prst="rect">
            <a:avLst/>
          </a:prstGeom>
        </p:spPr>
        <p:txBody>
          <a:bodyPr spcFirstLastPara="1" wrap="square" lIns="114375" tIns="114375" rIns="114375" bIns="114375" anchor="t" anchorCtr="0">
            <a:normAutofit/>
          </a:bodyPr>
          <a:lstStyle>
            <a:lvl1pPr lvl="0" rtl="0">
              <a:spcBef>
                <a:spcPts val="0"/>
              </a:spcBef>
              <a:spcAft>
                <a:spcPts val="0"/>
              </a:spcAft>
              <a:buSzPts val="2400"/>
              <a:buNone/>
              <a:defRPr sz="2400" b="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212;p14">
            <a:extLst>
              <a:ext uri="{FF2B5EF4-FFF2-40B4-BE49-F238E27FC236}">
                <a16:creationId xmlns:a16="http://schemas.microsoft.com/office/drawing/2014/main" id="{C86CAC6E-A0E0-6547-979E-F5782140C280}"/>
              </a:ext>
            </a:extLst>
          </p:cNvPr>
          <p:cNvSpPr txBox="1">
            <a:spLocks noGrp="1"/>
          </p:cNvSpPr>
          <p:nvPr>
            <p:ph type="subTitle" idx="1" hasCustomPrompt="1"/>
          </p:nvPr>
        </p:nvSpPr>
        <p:spPr>
          <a:xfrm>
            <a:off x="710922" y="1929950"/>
            <a:ext cx="869812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3600"/>
              <a:buNone/>
              <a:defRPr sz="3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Sous-titre de la partie</a:t>
            </a:r>
          </a:p>
        </p:txBody>
      </p:sp>
      <p:sp>
        <p:nvSpPr>
          <p:cNvPr id="7" name="Espace réservé du contenu 2">
            <a:extLst>
              <a:ext uri="{FF2B5EF4-FFF2-40B4-BE49-F238E27FC236}">
                <a16:creationId xmlns:a16="http://schemas.microsoft.com/office/drawing/2014/main" id="{FC12A4FC-D6B4-1743-B9D1-304BF3FF4BEA}"/>
              </a:ext>
            </a:extLst>
          </p:cNvPr>
          <p:cNvSpPr>
            <a:spLocks noGrp="1"/>
          </p:cNvSpPr>
          <p:nvPr>
            <p:ph sz="quarter" idx="13" hasCustomPrompt="1"/>
          </p:nvPr>
        </p:nvSpPr>
        <p:spPr>
          <a:xfrm>
            <a:off x="710921" y="3566651"/>
            <a:ext cx="8698120" cy="2968200"/>
          </a:xfrm>
        </p:spPr>
        <p:txBody>
          <a:bodyPr/>
          <a:lstStyle>
            <a:lvl1pPr>
              <a:defRPr sz="1600" b="0"/>
            </a:lvl1pPr>
            <a:lvl2pPr>
              <a:defRPr sz="1600"/>
            </a:lvl2pPr>
            <a:lvl3pPr>
              <a:defRPr sz="1600"/>
            </a:lvl3pPr>
            <a:lvl4pPr>
              <a:defRPr sz="1600"/>
            </a:lvl4pPr>
            <a:lvl5pPr>
              <a:defRPr sz="1600"/>
            </a:lvl5pPr>
          </a:lstStyle>
          <a:p>
            <a:pPr lvl="0"/>
            <a:r>
              <a:rPr lang="fr-FR"/>
              <a:t>Cliquez pour ajouter du texte introductif, un graphique ou une image</a:t>
            </a:r>
          </a:p>
        </p:txBody>
      </p:sp>
    </p:spTree>
    <p:extLst>
      <p:ext uri="{BB962C8B-B14F-4D97-AF65-F5344CB8AC3E}">
        <p14:creationId xmlns:p14="http://schemas.microsoft.com/office/powerpoint/2010/main" val="368941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 1 colonne">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109F9926-8CC3-2E42-9DC7-C8A5109093F9}"/>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 name="Google Shape;269;p19">
            <a:extLst>
              <a:ext uri="{FF2B5EF4-FFF2-40B4-BE49-F238E27FC236}">
                <a16:creationId xmlns:a16="http://schemas.microsoft.com/office/drawing/2014/main" id="{11F5F79E-AE4C-3F42-BA4A-7A44593A7056}"/>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3" name="Espace réservé du contenu 6">
            <a:extLst>
              <a:ext uri="{FF2B5EF4-FFF2-40B4-BE49-F238E27FC236}">
                <a16:creationId xmlns:a16="http://schemas.microsoft.com/office/drawing/2014/main" id="{767A9361-1007-B7B5-ED27-FE6ADB6921B8}"/>
              </a:ext>
            </a:extLst>
          </p:cNvPr>
          <p:cNvSpPr>
            <a:spLocks noGrp="1"/>
          </p:cNvSpPr>
          <p:nvPr>
            <p:ph sz="quarter" idx="13"/>
          </p:nvPr>
        </p:nvSpPr>
        <p:spPr>
          <a:xfrm>
            <a:off x="355874" y="1770825"/>
            <a:ext cx="9096900" cy="5008659"/>
          </a:xfrm>
        </p:spPr>
        <p:txBody>
          <a:bodyPr>
            <a:normAutofit/>
          </a:bodyPr>
          <a:lstStyle>
            <a:lvl1pPr algn="l">
              <a:spcBef>
                <a:spcPts val="600"/>
              </a:spcBef>
              <a:buSzPct val="129000"/>
              <a:defRPr sz="1400" b="0"/>
            </a:lvl1pPr>
            <a:lvl2pPr algn="l">
              <a:spcBef>
                <a:spcPts val="600"/>
              </a:spcBef>
              <a:defRPr sz="1400"/>
            </a:lvl2pPr>
            <a:lvl3pPr algn="l">
              <a:spcBef>
                <a:spcPts val="600"/>
              </a:spcBef>
              <a:buSzPct val="129000"/>
              <a:defRPr sz="1200"/>
            </a:lvl3pPr>
            <a:lvl4pPr algn="l">
              <a:spcBef>
                <a:spcPts val="600"/>
              </a:spcBef>
              <a:buSzPct val="129000"/>
              <a:defRPr sz="1200"/>
            </a:lvl4pPr>
            <a:lvl5pPr algn="l">
              <a:spcBef>
                <a:spcPts val="600"/>
              </a:spcBef>
              <a:buSzPct val="129000"/>
              <a:defRPr sz="1200"/>
            </a:lvl5pPr>
            <a:lvl6pPr>
              <a:defRPr/>
            </a:lvl6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539114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3B70045D-28CB-D041-A620-313640E60F0A}"/>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 name="Google Shape;269;p19">
            <a:extLst>
              <a:ext uri="{FF2B5EF4-FFF2-40B4-BE49-F238E27FC236}">
                <a16:creationId xmlns:a16="http://schemas.microsoft.com/office/drawing/2014/main" id="{904789B2-7F45-0347-BDC4-E087B78F1D38}"/>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6" name="Espace réservé du contenu 6">
            <a:extLst>
              <a:ext uri="{FF2B5EF4-FFF2-40B4-BE49-F238E27FC236}">
                <a16:creationId xmlns:a16="http://schemas.microsoft.com/office/drawing/2014/main" id="{B002DE98-83EE-E640-B1A2-4A0962096090}"/>
              </a:ext>
            </a:extLst>
          </p:cNvPr>
          <p:cNvSpPr>
            <a:spLocks noGrp="1"/>
          </p:cNvSpPr>
          <p:nvPr>
            <p:ph sz="quarter" idx="14" hasCustomPrompt="1"/>
          </p:nvPr>
        </p:nvSpPr>
        <p:spPr>
          <a:xfrm>
            <a:off x="355873" y="1770825"/>
            <a:ext cx="4416850" cy="500865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a:p>
            <a:pPr lvl="1"/>
            <a:endParaRPr lang="fr-FR"/>
          </a:p>
        </p:txBody>
      </p:sp>
      <p:sp>
        <p:nvSpPr>
          <p:cNvPr id="9" name="Espace réservé du contenu 6">
            <a:extLst>
              <a:ext uri="{FF2B5EF4-FFF2-40B4-BE49-F238E27FC236}">
                <a16:creationId xmlns:a16="http://schemas.microsoft.com/office/drawing/2014/main" id="{7CB0DCC7-8251-4E4A-A3B2-B5FBC5227F6B}"/>
              </a:ext>
            </a:extLst>
          </p:cNvPr>
          <p:cNvSpPr>
            <a:spLocks noGrp="1"/>
          </p:cNvSpPr>
          <p:nvPr>
            <p:ph sz="quarter" idx="15" hasCustomPrompt="1"/>
          </p:nvPr>
        </p:nvSpPr>
        <p:spPr>
          <a:xfrm>
            <a:off x="5040658" y="1770824"/>
            <a:ext cx="4416850" cy="5008659"/>
          </a:xfrm>
        </p:spPr>
        <p:txBody>
          <a:bodyPr>
            <a:normAutofit/>
          </a:bodyPr>
          <a:lstStyle>
            <a:lvl1pPr algn="l">
              <a:spcBef>
                <a:spcPts val="300"/>
              </a:spcBef>
              <a:buSzPct val="129000"/>
              <a:defRPr sz="1400" b="0"/>
            </a:lvl1pPr>
            <a:lvl2pPr marL="571500" indent="0" algn="l">
              <a:spcBef>
                <a:spcPts val="300"/>
              </a:spcBef>
              <a:buNone/>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147897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 retenir">
    <p:spTree>
      <p:nvGrpSpPr>
        <p:cNvPr id="1" name=""/>
        <p:cNvGrpSpPr/>
        <p:nvPr/>
      </p:nvGrpSpPr>
      <p:grpSpPr>
        <a:xfrm>
          <a:off x="0" y="0"/>
          <a:ext cx="0" cy="0"/>
          <a:chOff x="0" y="0"/>
          <a:chExt cx="0" cy="0"/>
        </a:xfrm>
      </p:grpSpPr>
      <p:sp>
        <p:nvSpPr>
          <p:cNvPr id="8" name="Espace réservé du contenu 6">
            <a:extLst>
              <a:ext uri="{FF2B5EF4-FFF2-40B4-BE49-F238E27FC236}">
                <a16:creationId xmlns:a16="http://schemas.microsoft.com/office/drawing/2014/main" id="{8BEB70B6-1031-8C43-947D-136D3CDD0898}"/>
              </a:ext>
            </a:extLst>
          </p:cNvPr>
          <p:cNvSpPr>
            <a:spLocks noGrp="1"/>
          </p:cNvSpPr>
          <p:nvPr>
            <p:ph sz="quarter" idx="13" hasCustomPrompt="1"/>
          </p:nvPr>
        </p:nvSpPr>
        <p:spPr>
          <a:xfrm>
            <a:off x="355873" y="1422415"/>
            <a:ext cx="9114697" cy="535706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
        <p:nvSpPr>
          <p:cNvPr id="9" name="Google Shape;454;p34">
            <a:extLst>
              <a:ext uri="{FF2B5EF4-FFF2-40B4-BE49-F238E27FC236}">
                <a16:creationId xmlns:a16="http://schemas.microsoft.com/office/drawing/2014/main" id="{4DDA684E-E191-2D4D-A033-8012CBD74D0E}"/>
              </a:ext>
            </a:extLst>
          </p:cNvPr>
          <p:cNvSpPr/>
          <p:nvPr userDrawn="1"/>
        </p:nvSpPr>
        <p:spPr>
          <a:xfrm>
            <a:off x="371575" y="333375"/>
            <a:ext cx="719400" cy="719400"/>
          </a:xfrm>
          <a:prstGeom prst="ellipse">
            <a:avLst/>
          </a:prstGeom>
          <a:noFill/>
          <a:ln w="28575" cap="flat" cmpd="sng">
            <a:solidFill>
              <a:srgbClr val="69A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pic>
        <p:nvPicPr>
          <p:cNvPr id="10" name="Google Shape;455;p34">
            <a:extLst>
              <a:ext uri="{FF2B5EF4-FFF2-40B4-BE49-F238E27FC236}">
                <a16:creationId xmlns:a16="http://schemas.microsoft.com/office/drawing/2014/main" id="{71B13869-B5BF-DA46-B8D1-3BBC758F6B51}"/>
              </a:ext>
            </a:extLst>
          </p:cNvPr>
          <p:cNvPicPr preferRelativeResize="0"/>
          <p:nvPr userDrawn="1"/>
        </p:nvPicPr>
        <p:blipFill rotWithShape="1">
          <a:blip r:embed="rId2">
            <a:alphaModFix/>
          </a:blip>
          <a:srcRect/>
          <a:stretch/>
        </p:blipFill>
        <p:spPr>
          <a:xfrm>
            <a:off x="432440" y="394240"/>
            <a:ext cx="597600" cy="597600"/>
          </a:xfrm>
          <a:prstGeom prst="ellipse">
            <a:avLst/>
          </a:prstGeom>
          <a:noFill/>
          <a:ln>
            <a:noFill/>
          </a:ln>
        </p:spPr>
      </p:pic>
      <p:sp>
        <p:nvSpPr>
          <p:cNvPr id="11" name="Google Shape;460;p34">
            <a:extLst>
              <a:ext uri="{FF2B5EF4-FFF2-40B4-BE49-F238E27FC236}">
                <a16:creationId xmlns:a16="http://schemas.microsoft.com/office/drawing/2014/main" id="{BD88E7AA-0043-494C-8111-103E5CC405B6}"/>
              </a:ext>
            </a:extLst>
          </p:cNvPr>
          <p:cNvSpPr txBox="1"/>
          <p:nvPr userDrawn="1"/>
        </p:nvSpPr>
        <p:spPr>
          <a:xfrm>
            <a:off x="1090975" y="363725"/>
            <a:ext cx="508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600" b="1">
                <a:solidFill>
                  <a:srgbClr val="69A3F5"/>
                </a:solidFill>
                <a:latin typeface="Century Gothic"/>
                <a:ea typeface="Century Gothic"/>
                <a:cs typeface="Century Gothic"/>
                <a:sym typeface="Century Gothic"/>
              </a:rPr>
              <a:t>Ce qu’il faut retenir</a:t>
            </a:r>
            <a:endParaRPr sz="3600" b="1">
              <a:solidFill>
                <a:srgbClr val="69A3F5"/>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49557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Google Shape;195;p12">
            <a:extLst>
              <a:ext uri="{FF2B5EF4-FFF2-40B4-BE49-F238E27FC236}">
                <a16:creationId xmlns:a16="http://schemas.microsoft.com/office/drawing/2014/main" id="{6AE1E3D8-681D-934A-82EB-786CFFD6DF62}"/>
              </a:ext>
            </a:extLst>
          </p:cNvPr>
          <p:cNvSpPr/>
          <p:nvPr userDrawn="1"/>
        </p:nvSpPr>
        <p:spPr>
          <a:xfrm>
            <a:off x="489475" y="611667"/>
            <a:ext cx="480000" cy="480000"/>
          </a:xfrm>
          <a:prstGeom prst="ellipse">
            <a:avLst/>
          </a:prstGeom>
          <a:solidFill>
            <a:srgbClr val="5BA8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89;p12">
            <a:extLst>
              <a:ext uri="{FF2B5EF4-FFF2-40B4-BE49-F238E27FC236}">
                <a16:creationId xmlns:a16="http://schemas.microsoft.com/office/drawing/2014/main" id="{FC411D90-56C5-D24F-9EAA-9D97C7AB6367}"/>
              </a:ext>
            </a:extLst>
          </p:cNvPr>
          <p:cNvSpPr txBox="1">
            <a:spLocks noGrp="1"/>
          </p:cNvSpPr>
          <p:nvPr>
            <p:ph type="ctrTitle" hasCustomPrompt="1"/>
          </p:nvPr>
        </p:nvSpPr>
        <p:spPr>
          <a:xfrm>
            <a:off x="1077125" y="322300"/>
            <a:ext cx="8393446" cy="3016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4800"/>
              <a:buNone/>
              <a:defRPr sz="48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190;p12">
            <a:extLst>
              <a:ext uri="{FF2B5EF4-FFF2-40B4-BE49-F238E27FC236}">
                <a16:creationId xmlns:a16="http://schemas.microsoft.com/office/drawing/2014/main" id="{F2A005E1-3B19-5D4E-A1DC-DEA5B7D12CB0}"/>
              </a:ext>
            </a:extLst>
          </p:cNvPr>
          <p:cNvSpPr txBox="1">
            <a:spLocks noGrp="1"/>
          </p:cNvSpPr>
          <p:nvPr>
            <p:ph type="subTitle" idx="1" hasCustomPrompt="1"/>
          </p:nvPr>
        </p:nvSpPr>
        <p:spPr>
          <a:xfrm>
            <a:off x="1077125" y="3393549"/>
            <a:ext cx="8393446" cy="1505021"/>
          </a:xfrm>
          <a:prstGeom prst="rect">
            <a:avLst/>
          </a:prstGeom>
        </p:spPr>
        <p:txBody>
          <a:bodyPr spcFirstLastPara="1" wrap="square" lIns="114375" tIns="114375" rIns="114375" bIns="114375" anchor="t" anchorCtr="0">
            <a:normAutofit/>
          </a:bodyPr>
          <a:lstStyle>
            <a:lvl1pPr marL="76200" lvl="0" indent="0" rtl="0">
              <a:lnSpc>
                <a:spcPct val="100000"/>
              </a:lnSpc>
              <a:spcBef>
                <a:spcPts val="0"/>
              </a:spcBef>
              <a:spcAft>
                <a:spcPts val="0"/>
              </a:spcAft>
              <a:buSzPts val="2400"/>
              <a:buFont typeface="Arial" panose="020B0604020202020204" pitchFamily="34" charset="0"/>
              <a:buNone/>
              <a:defRPr sz="22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Liste des sous-titres de la partie</a:t>
            </a:r>
          </a:p>
        </p:txBody>
      </p:sp>
      <p:sp>
        <p:nvSpPr>
          <p:cNvPr id="12" name="Espace réservé du texte 11">
            <a:extLst>
              <a:ext uri="{FF2B5EF4-FFF2-40B4-BE49-F238E27FC236}">
                <a16:creationId xmlns:a16="http://schemas.microsoft.com/office/drawing/2014/main" id="{198443BF-37B2-4C4D-A407-777EBE8F808E}"/>
              </a:ext>
            </a:extLst>
          </p:cNvPr>
          <p:cNvSpPr>
            <a:spLocks noGrp="1"/>
          </p:cNvSpPr>
          <p:nvPr>
            <p:ph type="body" sz="quarter" idx="10" hasCustomPrompt="1"/>
          </p:nvPr>
        </p:nvSpPr>
        <p:spPr>
          <a:xfrm>
            <a:off x="1077124" y="5008563"/>
            <a:ext cx="8393446" cy="1574800"/>
          </a:xfrm>
        </p:spPr>
        <p:txBody>
          <a:bodyPr>
            <a:normAutofit/>
          </a:bodyPr>
          <a:lstStyle>
            <a:lvl1pPr>
              <a:defRPr sz="1400" b="0"/>
            </a:lvl1pPr>
            <a:lvl2pPr marL="571500" indent="0">
              <a:buNone/>
              <a:defRPr sz="1200" b="0"/>
            </a:lvl2pPr>
            <a:lvl3pPr>
              <a:defRPr sz="1200" b="0"/>
            </a:lvl3pPr>
            <a:lvl4pPr>
              <a:defRPr sz="1200" b="0"/>
            </a:lvl4pPr>
            <a:lvl5pPr>
              <a:defRPr sz="1200" b="0"/>
            </a:lvl5pPr>
          </a:lstStyle>
          <a:p>
            <a:pPr lvl="0"/>
            <a:r>
              <a:rPr lang="fr-FR"/>
              <a:t>Cliquez pour ajouter du texte</a:t>
            </a:r>
          </a:p>
        </p:txBody>
      </p:sp>
    </p:spTree>
    <p:extLst>
      <p:ext uri="{BB962C8B-B14F-4D97-AF65-F5344CB8AC3E}">
        <p14:creationId xmlns:p14="http://schemas.microsoft.com/office/powerpoint/2010/main" val="3615508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us-titre partie">
    <p:spTree>
      <p:nvGrpSpPr>
        <p:cNvPr id="1" name=""/>
        <p:cNvGrpSpPr/>
        <p:nvPr/>
      </p:nvGrpSpPr>
      <p:grpSpPr>
        <a:xfrm>
          <a:off x="0" y="0"/>
          <a:ext cx="0" cy="0"/>
          <a:chOff x="0" y="0"/>
          <a:chExt cx="0" cy="0"/>
        </a:xfrm>
      </p:grpSpPr>
      <p:sp>
        <p:nvSpPr>
          <p:cNvPr id="4" name="Google Shape;216;p14">
            <a:extLst>
              <a:ext uri="{FF2B5EF4-FFF2-40B4-BE49-F238E27FC236}">
                <a16:creationId xmlns:a16="http://schemas.microsoft.com/office/drawing/2014/main" id="{235FEE9A-E73A-DF48-8710-0ADD8D0C6841}"/>
              </a:ext>
            </a:extLst>
          </p:cNvPr>
          <p:cNvSpPr/>
          <p:nvPr userDrawn="1"/>
        </p:nvSpPr>
        <p:spPr>
          <a:xfrm>
            <a:off x="496050" y="749975"/>
            <a:ext cx="238200" cy="238200"/>
          </a:xfrm>
          <a:prstGeom prst="ellipse">
            <a:avLst/>
          </a:prstGeom>
          <a:solidFill>
            <a:srgbClr val="5BA8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211;p14">
            <a:extLst>
              <a:ext uri="{FF2B5EF4-FFF2-40B4-BE49-F238E27FC236}">
                <a16:creationId xmlns:a16="http://schemas.microsoft.com/office/drawing/2014/main" id="{07D24F2D-3D4E-3B43-85AC-A8567B2EEB43}"/>
              </a:ext>
            </a:extLst>
          </p:cNvPr>
          <p:cNvSpPr txBox="1">
            <a:spLocks noGrp="1"/>
          </p:cNvSpPr>
          <p:nvPr>
            <p:ph type="ctrTitle" hasCustomPrompt="1"/>
          </p:nvPr>
        </p:nvSpPr>
        <p:spPr>
          <a:xfrm>
            <a:off x="710923" y="561975"/>
            <a:ext cx="8698119" cy="1275063"/>
          </a:xfrm>
          <a:prstGeom prst="rect">
            <a:avLst/>
          </a:prstGeom>
        </p:spPr>
        <p:txBody>
          <a:bodyPr spcFirstLastPara="1" wrap="square" lIns="114375" tIns="114375" rIns="114375" bIns="114375" anchor="t" anchorCtr="0">
            <a:normAutofit/>
          </a:bodyPr>
          <a:lstStyle>
            <a:lvl1pPr lvl="0" rtl="0">
              <a:spcBef>
                <a:spcPts val="0"/>
              </a:spcBef>
              <a:spcAft>
                <a:spcPts val="0"/>
              </a:spcAft>
              <a:buSzPts val="2400"/>
              <a:buNone/>
              <a:defRPr sz="2400" b="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212;p14">
            <a:extLst>
              <a:ext uri="{FF2B5EF4-FFF2-40B4-BE49-F238E27FC236}">
                <a16:creationId xmlns:a16="http://schemas.microsoft.com/office/drawing/2014/main" id="{C86CAC6E-A0E0-6547-979E-F5782140C280}"/>
              </a:ext>
            </a:extLst>
          </p:cNvPr>
          <p:cNvSpPr txBox="1">
            <a:spLocks noGrp="1"/>
          </p:cNvSpPr>
          <p:nvPr>
            <p:ph type="subTitle" idx="1" hasCustomPrompt="1"/>
          </p:nvPr>
        </p:nvSpPr>
        <p:spPr>
          <a:xfrm>
            <a:off x="710922" y="1929950"/>
            <a:ext cx="869812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3600"/>
              <a:buNone/>
              <a:defRPr sz="3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Sous-titre de la partie</a:t>
            </a:r>
          </a:p>
        </p:txBody>
      </p:sp>
      <p:sp>
        <p:nvSpPr>
          <p:cNvPr id="7" name="Espace réservé du contenu 2">
            <a:extLst>
              <a:ext uri="{FF2B5EF4-FFF2-40B4-BE49-F238E27FC236}">
                <a16:creationId xmlns:a16="http://schemas.microsoft.com/office/drawing/2014/main" id="{FC12A4FC-D6B4-1743-B9D1-304BF3FF4BEA}"/>
              </a:ext>
            </a:extLst>
          </p:cNvPr>
          <p:cNvSpPr>
            <a:spLocks noGrp="1"/>
          </p:cNvSpPr>
          <p:nvPr>
            <p:ph sz="quarter" idx="13" hasCustomPrompt="1"/>
          </p:nvPr>
        </p:nvSpPr>
        <p:spPr>
          <a:xfrm>
            <a:off x="710921" y="3566651"/>
            <a:ext cx="8698120" cy="2968200"/>
          </a:xfrm>
        </p:spPr>
        <p:txBody>
          <a:bodyPr/>
          <a:lstStyle>
            <a:lvl1pPr>
              <a:defRPr sz="1600" b="0"/>
            </a:lvl1pPr>
            <a:lvl2pPr>
              <a:defRPr sz="1600"/>
            </a:lvl2pPr>
            <a:lvl3pPr>
              <a:defRPr sz="1600"/>
            </a:lvl3pPr>
            <a:lvl4pPr>
              <a:defRPr sz="1600"/>
            </a:lvl4pPr>
            <a:lvl5pPr>
              <a:defRPr sz="1600"/>
            </a:lvl5pPr>
          </a:lstStyle>
          <a:p>
            <a:pPr lvl="0"/>
            <a:r>
              <a:rPr lang="fr-FR"/>
              <a:t>Cliquez pour ajouter du texte introductif, un graphique ou une image</a:t>
            </a:r>
          </a:p>
        </p:txBody>
      </p:sp>
    </p:spTree>
    <p:extLst>
      <p:ext uri="{BB962C8B-B14F-4D97-AF65-F5344CB8AC3E}">
        <p14:creationId xmlns:p14="http://schemas.microsoft.com/office/powerpoint/2010/main" val="27858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u 1 colonne">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109F9926-8CC3-2E42-9DC7-C8A5109093F9}"/>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 name="Google Shape;269;p19">
            <a:extLst>
              <a:ext uri="{FF2B5EF4-FFF2-40B4-BE49-F238E27FC236}">
                <a16:creationId xmlns:a16="http://schemas.microsoft.com/office/drawing/2014/main" id="{11F5F79E-AE4C-3F42-BA4A-7A44593A7056}"/>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2" name="Espace réservé du contenu 6">
            <a:extLst>
              <a:ext uri="{FF2B5EF4-FFF2-40B4-BE49-F238E27FC236}">
                <a16:creationId xmlns:a16="http://schemas.microsoft.com/office/drawing/2014/main" id="{7A1DD77E-0A4D-0CF7-E447-8131B1C84AE3}"/>
              </a:ext>
            </a:extLst>
          </p:cNvPr>
          <p:cNvSpPr>
            <a:spLocks noGrp="1"/>
          </p:cNvSpPr>
          <p:nvPr>
            <p:ph sz="quarter" idx="13"/>
          </p:nvPr>
        </p:nvSpPr>
        <p:spPr>
          <a:xfrm>
            <a:off x="355874" y="1770825"/>
            <a:ext cx="9096900" cy="5008659"/>
          </a:xfrm>
        </p:spPr>
        <p:txBody>
          <a:bodyPr>
            <a:normAutofit/>
          </a:bodyPr>
          <a:lstStyle>
            <a:lvl1pPr algn="l">
              <a:spcBef>
                <a:spcPts val="600"/>
              </a:spcBef>
              <a:buSzPct val="129000"/>
              <a:defRPr sz="1400" b="0"/>
            </a:lvl1pPr>
            <a:lvl2pPr algn="l">
              <a:spcBef>
                <a:spcPts val="600"/>
              </a:spcBef>
              <a:defRPr sz="1400"/>
            </a:lvl2pPr>
            <a:lvl3pPr algn="l">
              <a:spcBef>
                <a:spcPts val="600"/>
              </a:spcBef>
              <a:buSzPct val="129000"/>
              <a:defRPr sz="1200"/>
            </a:lvl3pPr>
            <a:lvl4pPr algn="l">
              <a:spcBef>
                <a:spcPts val="600"/>
              </a:spcBef>
              <a:buSzPct val="129000"/>
              <a:defRPr sz="1200"/>
            </a:lvl4pPr>
            <a:lvl5pPr algn="l">
              <a:spcBef>
                <a:spcPts val="600"/>
              </a:spcBef>
              <a:buSzPct val="129000"/>
              <a:defRPr sz="1200"/>
            </a:lvl5pPr>
            <a:lvl6pPr>
              <a:defRPr/>
            </a:lvl6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11999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3B70045D-28CB-D041-A620-313640E60F0A}"/>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 name="Google Shape;269;p19">
            <a:extLst>
              <a:ext uri="{FF2B5EF4-FFF2-40B4-BE49-F238E27FC236}">
                <a16:creationId xmlns:a16="http://schemas.microsoft.com/office/drawing/2014/main" id="{904789B2-7F45-0347-BDC4-E087B78F1D38}"/>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6" name="Espace réservé du contenu 6">
            <a:extLst>
              <a:ext uri="{FF2B5EF4-FFF2-40B4-BE49-F238E27FC236}">
                <a16:creationId xmlns:a16="http://schemas.microsoft.com/office/drawing/2014/main" id="{B002DE98-83EE-E640-B1A2-4A0962096090}"/>
              </a:ext>
            </a:extLst>
          </p:cNvPr>
          <p:cNvSpPr>
            <a:spLocks noGrp="1"/>
          </p:cNvSpPr>
          <p:nvPr>
            <p:ph sz="quarter" idx="14" hasCustomPrompt="1"/>
          </p:nvPr>
        </p:nvSpPr>
        <p:spPr>
          <a:xfrm>
            <a:off x="355873" y="1770825"/>
            <a:ext cx="4416850" cy="500865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a:p>
            <a:pPr lvl="1"/>
            <a:endParaRPr lang="fr-FR"/>
          </a:p>
        </p:txBody>
      </p:sp>
      <p:sp>
        <p:nvSpPr>
          <p:cNvPr id="9" name="Espace réservé du contenu 6">
            <a:extLst>
              <a:ext uri="{FF2B5EF4-FFF2-40B4-BE49-F238E27FC236}">
                <a16:creationId xmlns:a16="http://schemas.microsoft.com/office/drawing/2014/main" id="{7CB0DCC7-8251-4E4A-A3B2-B5FBC5227F6B}"/>
              </a:ext>
            </a:extLst>
          </p:cNvPr>
          <p:cNvSpPr>
            <a:spLocks noGrp="1"/>
          </p:cNvSpPr>
          <p:nvPr>
            <p:ph sz="quarter" idx="15" hasCustomPrompt="1"/>
          </p:nvPr>
        </p:nvSpPr>
        <p:spPr>
          <a:xfrm>
            <a:off x="5040658" y="1770824"/>
            <a:ext cx="4416850" cy="5008659"/>
          </a:xfrm>
        </p:spPr>
        <p:txBody>
          <a:bodyPr>
            <a:normAutofit/>
          </a:bodyPr>
          <a:lstStyle>
            <a:lvl1pPr algn="l">
              <a:spcBef>
                <a:spcPts val="300"/>
              </a:spcBef>
              <a:buSzPct val="129000"/>
              <a:defRPr sz="1400" b="0"/>
            </a:lvl1pPr>
            <a:lvl2pPr marL="571500" indent="0" algn="l">
              <a:spcBef>
                <a:spcPts val="300"/>
              </a:spcBef>
              <a:buNone/>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4086801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 retenir">
    <p:spTree>
      <p:nvGrpSpPr>
        <p:cNvPr id="1" name=""/>
        <p:cNvGrpSpPr/>
        <p:nvPr/>
      </p:nvGrpSpPr>
      <p:grpSpPr>
        <a:xfrm>
          <a:off x="0" y="0"/>
          <a:ext cx="0" cy="0"/>
          <a:chOff x="0" y="0"/>
          <a:chExt cx="0" cy="0"/>
        </a:xfrm>
      </p:grpSpPr>
      <p:sp>
        <p:nvSpPr>
          <p:cNvPr id="7" name="Google Shape;302;p21">
            <a:extLst>
              <a:ext uri="{FF2B5EF4-FFF2-40B4-BE49-F238E27FC236}">
                <a16:creationId xmlns:a16="http://schemas.microsoft.com/office/drawing/2014/main" id="{9503DC29-C34F-3249-90FF-904E69533199}"/>
              </a:ext>
            </a:extLst>
          </p:cNvPr>
          <p:cNvSpPr txBox="1"/>
          <p:nvPr userDrawn="1"/>
        </p:nvSpPr>
        <p:spPr>
          <a:xfrm>
            <a:off x="1090975" y="363725"/>
            <a:ext cx="508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600" b="1">
                <a:solidFill>
                  <a:srgbClr val="5BA856"/>
                </a:solidFill>
                <a:latin typeface="Century Gothic"/>
                <a:ea typeface="Century Gothic"/>
                <a:cs typeface="Century Gothic"/>
                <a:sym typeface="Century Gothic"/>
              </a:rPr>
              <a:t>Ce qu’il faut retenir</a:t>
            </a:r>
            <a:endParaRPr sz="3600" b="1">
              <a:solidFill>
                <a:srgbClr val="5BA856"/>
              </a:solidFill>
              <a:latin typeface="Century Gothic"/>
              <a:ea typeface="Century Gothic"/>
              <a:cs typeface="Century Gothic"/>
              <a:sym typeface="Century Gothic"/>
            </a:endParaRPr>
          </a:p>
        </p:txBody>
      </p:sp>
      <p:sp>
        <p:nvSpPr>
          <p:cNvPr id="8" name="Espace réservé du contenu 6">
            <a:extLst>
              <a:ext uri="{FF2B5EF4-FFF2-40B4-BE49-F238E27FC236}">
                <a16:creationId xmlns:a16="http://schemas.microsoft.com/office/drawing/2014/main" id="{8BEB70B6-1031-8C43-947D-136D3CDD0898}"/>
              </a:ext>
            </a:extLst>
          </p:cNvPr>
          <p:cNvSpPr>
            <a:spLocks noGrp="1"/>
          </p:cNvSpPr>
          <p:nvPr>
            <p:ph sz="quarter" idx="13" hasCustomPrompt="1"/>
          </p:nvPr>
        </p:nvSpPr>
        <p:spPr>
          <a:xfrm>
            <a:off x="355873" y="1422415"/>
            <a:ext cx="9114697" cy="535706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
        <p:nvSpPr>
          <p:cNvPr id="9" name="Google Shape;775;p60">
            <a:extLst>
              <a:ext uri="{FF2B5EF4-FFF2-40B4-BE49-F238E27FC236}">
                <a16:creationId xmlns:a16="http://schemas.microsoft.com/office/drawing/2014/main" id="{D6C1334C-FA7A-674B-BBD0-31DFC4A63EEC}"/>
              </a:ext>
            </a:extLst>
          </p:cNvPr>
          <p:cNvSpPr/>
          <p:nvPr userDrawn="1"/>
        </p:nvSpPr>
        <p:spPr>
          <a:xfrm>
            <a:off x="371575" y="333375"/>
            <a:ext cx="719400" cy="719400"/>
          </a:xfrm>
          <a:prstGeom prst="ellipse">
            <a:avLst/>
          </a:prstGeom>
          <a:noFill/>
          <a:ln w="28575" cap="flat" cmpd="sng">
            <a:solidFill>
              <a:srgbClr val="5CA7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E45AA"/>
              </a:solidFill>
            </a:endParaRPr>
          </a:p>
        </p:txBody>
      </p:sp>
      <p:pic>
        <p:nvPicPr>
          <p:cNvPr id="10" name="Google Shape;776;p60">
            <a:extLst>
              <a:ext uri="{FF2B5EF4-FFF2-40B4-BE49-F238E27FC236}">
                <a16:creationId xmlns:a16="http://schemas.microsoft.com/office/drawing/2014/main" id="{2C7026F2-8BB6-064C-8BC3-A7E0DA671C3E}"/>
              </a:ext>
            </a:extLst>
          </p:cNvPr>
          <p:cNvPicPr preferRelativeResize="0"/>
          <p:nvPr userDrawn="1"/>
        </p:nvPicPr>
        <p:blipFill rotWithShape="1">
          <a:blip r:embed="rId2">
            <a:alphaModFix/>
          </a:blip>
          <a:srcRect/>
          <a:stretch/>
        </p:blipFill>
        <p:spPr>
          <a:xfrm>
            <a:off x="432440" y="394240"/>
            <a:ext cx="597600" cy="597600"/>
          </a:xfrm>
          <a:prstGeom prst="ellipse">
            <a:avLst/>
          </a:prstGeom>
          <a:noFill/>
          <a:ln>
            <a:noFill/>
          </a:ln>
        </p:spPr>
      </p:pic>
    </p:spTree>
    <p:extLst>
      <p:ext uri="{BB962C8B-B14F-4D97-AF65-F5344CB8AC3E}">
        <p14:creationId xmlns:p14="http://schemas.microsoft.com/office/powerpoint/2010/main" val="3789990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Google Shape;195;p12">
            <a:extLst>
              <a:ext uri="{FF2B5EF4-FFF2-40B4-BE49-F238E27FC236}">
                <a16:creationId xmlns:a16="http://schemas.microsoft.com/office/drawing/2014/main" id="{6AE1E3D8-681D-934A-82EB-786CFFD6DF62}"/>
              </a:ext>
            </a:extLst>
          </p:cNvPr>
          <p:cNvSpPr/>
          <p:nvPr userDrawn="1"/>
        </p:nvSpPr>
        <p:spPr>
          <a:xfrm>
            <a:off x="489475" y="611667"/>
            <a:ext cx="480000" cy="480000"/>
          </a:xfrm>
          <a:prstGeom prst="ellipse">
            <a:avLst/>
          </a:prstGeom>
          <a:solidFill>
            <a:srgbClr val="7E4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89;p12">
            <a:extLst>
              <a:ext uri="{FF2B5EF4-FFF2-40B4-BE49-F238E27FC236}">
                <a16:creationId xmlns:a16="http://schemas.microsoft.com/office/drawing/2014/main" id="{FC411D90-56C5-D24F-9EAA-9D97C7AB6367}"/>
              </a:ext>
            </a:extLst>
          </p:cNvPr>
          <p:cNvSpPr txBox="1">
            <a:spLocks noGrp="1"/>
          </p:cNvSpPr>
          <p:nvPr>
            <p:ph type="ctrTitle" hasCustomPrompt="1"/>
          </p:nvPr>
        </p:nvSpPr>
        <p:spPr>
          <a:xfrm>
            <a:off x="1077125" y="322300"/>
            <a:ext cx="8393446" cy="3016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4800"/>
              <a:buNone/>
              <a:defRPr sz="48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190;p12">
            <a:extLst>
              <a:ext uri="{FF2B5EF4-FFF2-40B4-BE49-F238E27FC236}">
                <a16:creationId xmlns:a16="http://schemas.microsoft.com/office/drawing/2014/main" id="{F2A005E1-3B19-5D4E-A1DC-DEA5B7D12CB0}"/>
              </a:ext>
            </a:extLst>
          </p:cNvPr>
          <p:cNvSpPr txBox="1">
            <a:spLocks noGrp="1"/>
          </p:cNvSpPr>
          <p:nvPr>
            <p:ph type="subTitle" idx="1" hasCustomPrompt="1"/>
          </p:nvPr>
        </p:nvSpPr>
        <p:spPr>
          <a:xfrm>
            <a:off x="1077125" y="3393549"/>
            <a:ext cx="8393446" cy="1505021"/>
          </a:xfrm>
          <a:prstGeom prst="rect">
            <a:avLst/>
          </a:prstGeom>
        </p:spPr>
        <p:txBody>
          <a:bodyPr spcFirstLastPara="1" wrap="square" lIns="114375" tIns="114375" rIns="114375" bIns="114375" anchor="t" anchorCtr="0">
            <a:normAutofit/>
          </a:bodyPr>
          <a:lstStyle>
            <a:lvl1pPr marL="76200" lvl="0" indent="0" rtl="0">
              <a:lnSpc>
                <a:spcPct val="100000"/>
              </a:lnSpc>
              <a:spcBef>
                <a:spcPts val="0"/>
              </a:spcBef>
              <a:spcAft>
                <a:spcPts val="0"/>
              </a:spcAft>
              <a:buSzPts val="2400"/>
              <a:buFont typeface="Arial" panose="020B0604020202020204" pitchFamily="34" charset="0"/>
              <a:buNone/>
              <a:defRPr sz="22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Liste des sous-titres de la partie</a:t>
            </a:r>
          </a:p>
        </p:txBody>
      </p:sp>
      <p:sp>
        <p:nvSpPr>
          <p:cNvPr id="12" name="Espace réservé du texte 11">
            <a:extLst>
              <a:ext uri="{FF2B5EF4-FFF2-40B4-BE49-F238E27FC236}">
                <a16:creationId xmlns:a16="http://schemas.microsoft.com/office/drawing/2014/main" id="{198443BF-37B2-4C4D-A407-777EBE8F808E}"/>
              </a:ext>
            </a:extLst>
          </p:cNvPr>
          <p:cNvSpPr>
            <a:spLocks noGrp="1"/>
          </p:cNvSpPr>
          <p:nvPr>
            <p:ph type="body" sz="quarter" idx="10" hasCustomPrompt="1"/>
          </p:nvPr>
        </p:nvSpPr>
        <p:spPr>
          <a:xfrm>
            <a:off x="1077124" y="5008563"/>
            <a:ext cx="8393446" cy="1574800"/>
          </a:xfrm>
        </p:spPr>
        <p:txBody>
          <a:bodyPr>
            <a:normAutofit/>
          </a:bodyPr>
          <a:lstStyle>
            <a:lvl1pPr>
              <a:defRPr sz="1400" b="0"/>
            </a:lvl1pPr>
            <a:lvl2pPr marL="571500" indent="0">
              <a:buNone/>
              <a:defRPr sz="1200" b="0"/>
            </a:lvl2pPr>
            <a:lvl3pPr>
              <a:defRPr sz="1200" b="0"/>
            </a:lvl3pPr>
            <a:lvl4pPr>
              <a:defRPr sz="1200" b="0"/>
            </a:lvl4pPr>
            <a:lvl5pPr>
              <a:defRPr sz="1200" b="0"/>
            </a:lvl5pPr>
          </a:lstStyle>
          <a:p>
            <a:pPr lvl="0"/>
            <a:r>
              <a:rPr lang="fr-FR"/>
              <a:t>Cliquez pour ajouter du texte</a:t>
            </a:r>
          </a:p>
        </p:txBody>
      </p:sp>
    </p:spTree>
    <p:extLst>
      <p:ext uri="{BB962C8B-B14F-4D97-AF65-F5344CB8AC3E}">
        <p14:creationId xmlns:p14="http://schemas.microsoft.com/office/powerpoint/2010/main" val="1759268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us-titre partie">
    <p:spTree>
      <p:nvGrpSpPr>
        <p:cNvPr id="1" name=""/>
        <p:cNvGrpSpPr/>
        <p:nvPr/>
      </p:nvGrpSpPr>
      <p:grpSpPr>
        <a:xfrm>
          <a:off x="0" y="0"/>
          <a:ext cx="0" cy="0"/>
          <a:chOff x="0" y="0"/>
          <a:chExt cx="0" cy="0"/>
        </a:xfrm>
      </p:grpSpPr>
      <p:sp>
        <p:nvSpPr>
          <p:cNvPr id="4" name="Google Shape;216;p14">
            <a:extLst>
              <a:ext uri="{FF2B5EF4-FFF2-40B4-BE49-F238E27FC236}">
                <a16:creationId xmlns:a16="http://schemas.microsoft.com/office/drawing/2014/main" id="{235FEE9A-E73A-DF48-8710-0ADD8D0C6841}"/>
              </a:ext>
            </a:extLst>
          </p:cNvPr>
          <p:cNvSpPr/>
          <p:nvPr userDrawn="1"/>
        </p:nvSpPr>
        <p:spPr>
          <a:xfrm>
            <a:off x="496050" y="749975"/>
            <a:ext cx="238200" cy="238200"/>
          </a:xfrm>
          <a:prstGeom prst="ellipse">
            <a:avLst/>
          </a:prstGeom>
          <a:solidFill>
            <a:srgbClr val="7E4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211;p14">
            <a:extLst>
              <a:ext uri="{FF2B5EF4-FFF2-40B4-BE49-F238E27FC236}">
                <a16:creationId xmlns:a16="http://schemas.microsoft.com/office/drawing/2014/main" id="{07D24F2D-3D4E-3B43-85AC-A8567B2EEB43}"/>
              </a:ext>
            </a:extLst>
          </p:cNvPr>
          <p:cNvSpPr txBox="1">
            <a:spLocks noGrp="1"/>
          </p:cNvSpPr>
          <p:nvPr>
            <p:ph type="ctrTitle" hasCustomPrompt="1"/>
          </p:nvPr>
        </p:nvSpPr>
        <p:spPr>
          <a:xfrm>
            <a:off x="710923" y="561975"/>
            <a:ext cx="8698119" cy="1275063"/>
          </a:xfrm>
          <a:prstGeom prst="rect">
            <a:avLst/>
          </a:prstGeom>
        </p:spPr>
        <p:txBody>
          <a:bodyPr spcFirstLastPara="1" wrap="square" lIns="114375" tIns="114375" rIns="114375" bIns="114375" anchor="t" anchorCtr="0">
            <a:normAutofit/>
          </a:bodyPr>
          <a:lstStyle>
            <a:lvl1pPr lvl="0" rtl="0">
              <a:spcBef>
                <a:spcPts val="0"/>
              </a:spcBef>
              <a:spcAft>
                <a:spcPts val="0"/>
              </a:spcAft>
              <a:buSzPts val="2400"/>
              <a:buNone/>
              <a:defRPr sz="2400" b="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212;p14">
            <a:extLst>
              <a:ext uri="{FF2B5EF4-FFF2-40B4-BE49-F238E27FC236}">
                <a16:creationId xmlns:a16="http://schemas.microsoft.com/office/drawing/2014/main" id="{C86CAC6E-A0E0-6547-979E-F5782140C280}"/>
              </a:ext>
            </a:extLst>
          </p:cNvPr>
          <p:cNvSpPr txBox="1">
            <a:spLocks noGrp="1"/>
          </p:cNvSpPr>
          <p:nvPr>
            <p:ph type="subTitle" idx="1" hasCustomPrompt="1"/>
          </p:nvPr>
        </p:nvSpPr>
        <p:spPr>
          <a:xfrm>
            <a:off x="710922" y="1929950"/>
            <a:ext cx="869812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3600"/>
              <a:buNone/>
              <a:defRPr sz="3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Sous-titre de la partie</a:t>
            </a:r>
          </a:p>
        </p:txBody>
      </p:sp>
      <p:sp>
        <p:nvSpPr>
          <p:cNvPr id="7" name="Espace réservé du contenu 2">
            <a:extLst>
              <a:ext uri="{FF2B5EF4-FFF2-40B4-BE49-F238E27FC236}">
                <a16:creationId xmlns:a16="http://schemas.microsoft.com/office/drawing/2014/main" id="{FC12A4FC-D6B4-1743-B9D1-304BF3FF4BEA}"/>
              </a:ext>
            </a:extLst>
          </p:cNvPr>
          <p:cNvSpPr>
            <a:spLocks noGrp="1"/>
          </p:cNvSpPr>
          <p:nvPr>
            <p:ph sz="quarter" idx="13" hasCustomPrompt="1"/>
          </p:nvPr>
        </p:nvSpPr>
        <p:spPr>
          <a:xfrm>
            <a:off x="710921" y="3566651"/>
            <a:ext cx="8698120" cy="2968200"/>
          </a:xfrm>
        </p:spPr>
        <p:txBody>
          <a:bodyPr/>
          <a:lstStyle>
            <a:lvl1pPr>
              <a:defRPr sz="1600" b="0"/>
            </a:lvl1pPr>
            <a:lvl2pPr>
              <a:defRPr sz="1600"/>
            </a:lvl2pPr>
            <a:lvl3pPr>
              <a:defRPr sz="1600"/>
            </a:lvl3pPr>
            <a:lvl4pPr>
              <a:defRPr sz="1600"/>
            </a:lvl4pPr>
            <a:lvl5pPr>
              <a:defRPr sz="1600"/>
            </a:lvl5pPr>
          </a:lstStyle>
          <a:p>
            <a:pPr lvl="0"/>
            <a:r>
              <a:rPr lang="fr-FR"/>
              <a:t>Cliquez pour ajouter du texte introductif, un graphique ou une image</a:t>
            </a:r>
          </a:p>
        </p:txBody>
      </p:sp>
    </p:spTree>
    <p:extLst>
      <p:ext uri="{BB962C8B-B14F-4D97-AF65-F5344CB8AC3E}">
        <p14:creationId xmlns:p14="http://schemas.microsoft.com/office/powerpoint/2010/main" val="1931448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u 1 colonne">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109F9926-8CC3-2E42-9DC7-C8A5109093F9}"/>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 name="Google Shape;269;p19">
            <a:extLst>
              <a:ext uri="{FF2B5EF4-FFF2-40B4-BE49-F238E27FC236}">
                <a16:creationId xmlns:a16="http://schemas.microsoft.com/office/drawing/2014/main" id="{11F5F79E-AE4C-3F42-BA4A-7A44593A7056}"/>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2" name="Espace réservé du contenu 6">
            <a:extLst>
              <a:ext uri="{FF2B5EF4-FFF2-40B4-BE49-F238E27FC236}">
                <a16:creationId xmlns:a16="http://schemas.microsoft.com/office/drawing/2014/main" id="{3C7E17B8-8959-6790-B4B3-6FC337FAE458}"/>
              </a:ext>
            </a:extLst>
          </p:cNvPr>
          <p:cNvSpPr>
            <a:spLocks noGrp="1"/>
          </p:cNvSpPr>
          <p:nvPr>
            <p:ph sz="quarter" idx="13"/>
          </p:nvPr>
        </p:nvSpPr>
        <p:spPr>
          <a:xfrm>
            <a:off x="355874" y="1770825"/>
            <a:ext cx="9096900" cy="5008659"/>
          </a:xfrm>
        </p:spPr>
        <p:txBody>
          <a:bodyPr>
            <a:normAutofit/>
          </a:bodyPr>
          <a:lstStyle>
            <a:lvl1pPr algn="l">
              <a:spcBef>
                <a:spcPts val="600"/>
              </a:spcBef>
              <a:buSzPct val="129000"/>
              <a:defRPr sz="1400" b="0"/>
            </a:lvl1pPr>
            <a:lvl2pPr algn="l">
              <a:spcBef>
                <a:spcPts val="600"/>
              </a:spcBef>
              <a:defRPr sz="1400"/>
            </a:lvl2pPr>
            <a:lvl3pPr algn="l">
              <a:spcBef>
                <a:spcPts val="600"/>
              </a:spcBef>
              <a:buSzPct val="129000"/>
              <a:defRPr sz="1200"/>
            </a:lvl3pPr>
            <a:lvl4pPr algn="l">
              <a:spcBef>
                <a:spcPts val="600"/>
              </a:spcBef>
              <a:buSzPct val="129000"/>
              <a:defRPr sz="1200"/>
            </a:lvl4pPr>
            <a:lvl5pPr algn="l">
              <a:spcBef>
                <a:spcPts val="600"/>
              </a:spcBef>
              <a:buSzPct val="129000"/>
              <a:defRPr sz="1200"/>
            </a:lvl5pPr>
            <a:lvl6pPr>
              <a:defRPr/>
            </a:lvl6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261613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3B70045D-28CB-D041-A620-313640E60F0A}"/>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 name="Google Shape;269;p19">
            <a:extLst>
              <a:ext uri="{FF2B5EF4-FFF2-40B4-BE49-F238E27FC236}">
                <a16:creationId xmlns:a16="http://schemas.microsoft.com/office/drawing/2014/main" id="{904789B2-7F45-0347-BDC4-E087B78F1D38}"/>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6" name="Espace réservé du contenu 6">
            <a:extLst>
              <a:ext uri="{FF2B5EF4-FFF2-40B4-BE49-F238E27FC236}">
                <a16:creationId xmlns:a16="http://schemas.microsoft.com/office/drawing/2014/main" id="{B002DE98-83EE-E640-B1A2-4A0962096090}"/>
              </a:ext>
            </a:extLst>
          </p:cNvPr>
          <p:cNvSpPr>
            <a:spLocks noGrp="1"/>
          </p:cNvSpPr>
          <p:nvPr>
            <p:ph sz="quarter" idx="14" hasCustomPrompt="1"/>
          </p:nvPr>
        </p:nvSpPr>
        <p:spPr>
          <a:xfrm>
            <a:off x="355873" y="1770825"/>
            <a:ext cx="4416850" cy="500865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a:p>
            <a:pPr lvl="1"/>
            <a:endParaRPr lang="fr-FR"/>
          </a:p>
        </p:txBody>
      </p:sp>
      <p:sp>
        <p:nvSpPr>
          <p:cNvPr id="9" name="Espace réservé du contenu 6">
            <a:extLst>
              <a:ext uri="{FF2B5EF4-FFF2-40B4-BE49-F238E27FC236}">
                <a16:creationId xmlns:a16="http://schemas.microsoft.com/office/drawing/2014/main" id="{7CB0DCC7-8251-4E4A-A3B2-B5FBC5227F6B}"/>
              </a:ext>
            </a:extLst>
          </p:cNvPr>
          <p:cNvSpPr>
            <a:spLocks noGrp="1"/>
          </p:cNvSpPr>
          <p:nvPr>
            <p:ph sz="quarter" idx="15" hasCustomPrompt="1"/>
          </p:nvPr>
        </p:nvSpPr>
        <p:spPr>
          <a:xfrm>
            <a:off x="5040658" y="1770824"/>
            <a:ext cx="4416850" cy="5008659"/>
          </a:xfrm>
        </p:spPr>
        <p:txBody>
          <a:bodyPr>
            <a:normAutofit/>
          </a:bodyPr>
          <a:lstStyle>
            <a:lvl1pPr algn="l">
              <a:spcBef>
                <a:spcPts val="300"/>
              </a:spcBef>
              <a:buSzPct val="129000"/>
              <a:defRPr sz="1400" b="0"/>
            </a:lvl1pPr>
            <a:lvl2pPr marL="571500" indent="0" algn="l">
              <a:spcBef>
                <a:spcPts val="300"/>
              </a:spcBef>
              <a:buNone/>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3576249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 retenir">
    <p:spTree>
      <p:nvGrpSpPr>
        <p:cNvPr id="1" name=""/>
        <p:cNvGrpSpPr/>
        <p:nvPr/>
      </p:nvGrpSpPr>
      <p:grpSpPr>
        <a:xfrm>
          <a:off x="0" y="0"/>
          <a:ext cx="0" cy="0"/>
          <a:chOff x="0" y="0"/>
          <a:chExt cx="0" cy="0"/>
        </a:xfrm>
      </p:grpSpPr>
      <p:sp>
        <p:nvSpPr>
          <p:cNvPr id="7" name="Google Shape;302;p21">
            <a:extLst>
              <a:ext uri="{FF2B5EF4-FFF2-40B4-BE49-F238E27FC236}">
                <a16:creationId xmlns:a16="http://schemas.microsoft.com/office/drawing/2014/main" id="{9503DC29-C34F-3249-90FF-904E69533199}"/>
              </a:ext>
            </a:extLst>
          </p:cNvPr>
          <p:cNvSpPr txBox="1"/>
          <p:nvPr userDrawn="1"/>
        </p:nvSpPr>
        <p:spPr>
          <a:xfrm>
            <a:off x="1090975" y="363725"/>
            <a:ext cx="508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600" b="1">
                <a:solidFill>
                  <a:srgbClr val="7E45AB"/>
                </a:solidFill>
                <a:latin typeface="Century Gothic"/>
                <a:ea typeface="Century Gothic"/>
                <a:cs typeface="Century Gothic"/>
                <a:sym typeface="Century Gothic"/>
              </a:rPr>
              <a:t>Ce qu’il faut retenir</a:t>
            </a:r>
            <a:endParaRPr sz="3600" b="1">
              <a:solidFill>
                <a:srgbClr val="7E45AB"/>
              </a:solidFill>
              <a:latin typeface="Century Gothic"/>
              <a:ea typeface="Century Gothic"/>
              <a:cs typeface="Century Gothic"/>
              <a:sym typeface="Century Gothic"/>
            </a:endParaRPr>
          </a:p>
        </p:txBody>
      </p:sp>
      <p:sp>
        <p:nvSpPr>
          <p:cNvPr id="8" name="Espace réservé du contenu 6">
            <a:extLst>
              <a:ext uri="{FF2B5EF4-FFF2-40B4-BE49-F238E27FC236}">
                <a16:creationId xmlns:a16="http://schemas.microsoft.com/office/drawing/2014/main" id="{8BEB70B6-1031-8C43-947D-136D3CDD0898}"/>
              </a:ext>
            </a:extLst>
          </p:cNvPr>
          <p:cNvSpPr>
            <a:spLocks noGrp="1"/>
          </p:cNvSpPr>
          <p:nvPr>
            <p:ph sz="quarter" idx="13" hasCustomPrompt="1"/>
          </p:nvPr>
        </p:nvSpPr>
        <p:spPr>
          <a:xfrm>
            <a:off x="355873" y="1422415"/>
            <a:ext cx="9114697" cy="535706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
        <p:nvSpPr>
          <p:cNvPr id="9" name="Google Shape;935;p73">
            <a:extLst>
              <a:ext uri="{FF2B5EF4-FFF2-40B4-BE49-F238E27FC236}">
                <a16:creationId xmlns:a16="http://schemas.microsoft.com/office/drawing/2014/main" id="{B09191DB-45C0-F248-8BC9-2282D093C295}"/>
              </a:ext>
            </a:extLst>
          </p:cNvPr>
          <p:cNvSpPr/>
          <p:nvPr userDrawn="1"/>
        </p:nvSpPr>
        <p:spPr>
          <a:xfrm>
            <a:off x="371575" y="333375"/>
            <a:ext cx="719400" cy="719400"/>
          </a:xfrm>
          <a:prstGeom prst="ellipse">
            <a:avLst/>
          </a:prstGeom>
          <a:noFill/>
          <a:ln w="28575" cap="flat" cmpd="sng">
            <a:solidFill>
              <a:srgbClr val="7E45A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E45AA"/>
              </a:solidFill>
            </a:endParaRPr>
          </a:p>
        </p:txBody>
      </p:sp>
      <p:pic>
        <p:nvPicPr>
          <p:cNvPr id="10" name="Google Shape;936;p73">
            <a:extLst>
              <a:ext uri="{FF2B5EF4-FFF2-40B4-BE49-F238E27FC236}">
                <a16:creationId xmlns:a16="http://schemas.microsoft.com/office/drawing/2014/main" id="{B412C135-5E05-BE40-99A7-22B4934603F4}"/>
              </a:ext>
            </a:extLst>
          </p:cNvPr>
          <p:cNvPicPr preferRelativeResize="0"/>
          <p:nvPr userDrawn="1"/>
        </p:nvPicPr>
        <p:blipFill rotWithShape="1">
          <a:blip r:embed="rId2">
            <a:alphaModFix/>
          </a:blip>
          <a:srcRect/>
          <a:stretch/>
        </p:blipFill>
        <p:spPr>
          <a:xfrm>
            <a:off x="432440" y="394240"/>
            <a:ext cx="597600" cy="597600"/>
          </a:xfrm>
          <a:prstGeom prst="ellipse">
            <a:avLst/>
          </a:prstGeom>
          <a:noFill/>
          <a:ln>
            <a:noFill/>
          </a:ln>
        </p:spPr>
      </p:pic>
    </p:spTree>
    <p:extLst>
      <p:ext uri="{BB962C8B-B14F-4D97-AF65-F5344CB8AC3E}">
        <p14:creationId xmlns:p14="http://schemas.microsoft.com/office/powerpoint/2010/main" val="34592899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4EF7923-192A-46E1-A31D-1FC5412E2790}" type="datetimeFigureOut">
              <a:rPr lang="fr-FR" smtClean="0"/>
              <a:t>11/04/2024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44222AC-E78A-41AF-8ACB-37425D45273B}" type="slidenum">
              <a:rPr lang="fr-FR" smtClean="0"/>
              <a:t>‹N°›</a:t>
            </a:fld>
            <a:endParaRPr lang="fr-FR"/>
          </a:p>
        </p:txBody>
      </p:sp>
    </p:spTree>
    <p:extLst>
      <p:ext uri="{BB962C8B-B14F-4D97-AF65-F5344CB8AC3E}">
        <p14:creationId xmlns:p14="http://schemas.microsoft.com/office/powerpoint/2010/main" val="1862187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Google Shape;195;p12">
            <a:extLst>
              <a:ext uri="{FF2B5EF4-FFF2-40B4-BE49-F238E27FC236}">
                <a16:creationId xmlns:a16="http://schemas.microsoft.com/office/drawing/2014/main" id="{6AE1E3D8-681D-934A-82EB-786CFFD6DF62}"/>
              </a:ext>
            </a:extLst>
          </p:cNvPr>
          <p:cNvSpPr/>
          <p:nvPr userDrawn="1"/>
        </p:nvSpPr>
        <p:spPr>
          <a:xfrm>
            <a:off x="489475" y="611667"/>
            <a:ext cx="480000" cy="480000"/>
          </a:xfrm>
          <a:prstGeom prst="ellipse">
            <a:avLst/>
          </a:prstGeom>
          <a:solidFill>
            <a:srgbClr val="E6D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89;p12">
            <a:extLst>
              <a:ext uri="{FF2B5EF4-FFF2-40B4-BE49-F238E27FC236}">
                <a16:creationId xmlns:a16="http://schemas.microsoft.com/office/drawing/2014/main" id="{FC411D90-56C5-D24F-9EAA-9D97C7AB6367}"/>
              </a:ext>
            </a:extLst>
          </p:cNvPr>
          <p:cNvSpPr txBox="1">
            <a:spLocks noGrp="1"/>
          </p:cNvSpPr>
          <p:nvPr>
            <p:ph type="ctrTitle" hasCustomPrompt="1"/>
          </p:nvPr>
        </p:nvSpPr>
        <p:spPr>
          <a:xfrm>
            <a:off x="1077125" y="322300"/>
            <a:ext cx="8393446" cy="3016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4800"/>
              <a:buNone/>
              <a:defRPr sz="48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190;p12">
            <a:extLst>
              <a:ext uri="{FF2B5EF4-FFF2-40B4-BE49-F238E27FC236}">
                <a16:creationId xmlns:a16="http://schemas.microsoft.com/office/drawing/2014/main" id="{F2A005E1-3B19-5D4E-A1DC-DEA5B7D12CB0}"/>
              </a:ext>
            </a:extLst>
          </p:cNvPr>
          <p:cNvSpPr txBox="1">
            <a:spLocks noGrp="1"/>
          </p:cNvSpPr>
          <p:nvPr>
            <p:ph type="subTitle" idx="1" hasCustomPrompt="1"/>
          </p:nvPr>
        </p:nvSpPr>
        <p:spPr>
          <a:xfrm>
            <a:off x="1077125" y="3393549"/>
            <a:ext cx="8393446" cy="1505021"/>
          </a:xfrm>
          <a:prstGeom prst="rect">
            <a:avLst/>
          </a:prstGeom>
        </p:spPr>
        <p:txBody>
          <a:bodyPr spcFirstLastPara="1" wrap="square" lIns="114375" tIns="114375" rIns="114375" bIns="114375" anchor="t" anchorCtr="0">
            <a:normAutofit/>
          </a:bodyPr>
          <a:lstStyle>
            <a:lvl1pPr marL="76200" lvl="0" indent="0" rtl="0">
              <a:lnSpc>
                <a:spcPct val="100000"/>
              </a:lnSpc>
              <a:spcBef>
                <a:spcPts val="0"/>
              </a:spcBef>
              <a:spcAft>
                <a:spcPts val="0"/>
              </a:spcAft>
              <a:buSzPts val="2400"/>
              <a:buFont typeface="Arial" panose="020B0604020202020204" pitchFamily="34" charset="0"/>
              <a:buNone/>
              <a:defRPr sz="22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Liste des sous-titres de la partie</a:t>
            </a:r>
          </a:p>
        </p:txBody>
      </p:sp>
      <p:sp>
        <p:nvSpPr>
          <p:cNvPr id="12" name="Espace réservé du texte 11">
            <a:extLst>
              <a:ext uri="{FF2B5EF4-FFF2-40B4-BE49-F238E27FC236}">
                <a16:creationId xmlns:a16="http://schemas.microsoft.com/office/drawing/2014/main" id="{198443BF-37B2-4C4D-A407-777EBE8F808E}"/>
              </a:ext>
            </a:extLst>
          </p:cNvPr>
          <p:cNvSpPr>
            <a:spLocks noGrp="1"/>
          </p:cNvSpPr>
          <p:nvPr>
            <p:ph type="body" sz="quarter" idx="10" hasCustomPrompt="1"/>
          </p:nvPr>
        </p:nvSpPr>
        <p:spPr>
          <a:xfrm>
            <a:off x="1077124" y="5008563"/>
            <a:ext cx="8393446" cy="1574800"/>
          </a:xfrm>
        </p:spPr>
        <p:txBody>
          <a:bodyPr>
            <a:normAutofit/>
          </a:bodyPr>
          <a:lstStyle>
            <a:lvl1pPr>
              <a:defRPr sz="1400" b="0"/>
            </a:lvl1pPr>
            <a:lvl2pPr marL="571500" indent="0">
              <a:buNone/>
              <a:defRPr sz="1200" b="0"/>
            </a:lvl2pPr>
            <a:lvl3pPr>
              <a:defRPr sz="1200" b="0"/>
            </a:lvl3pPr>
            <a:lvl4pPr>
              <a:defRPr sz="1200" b="0"/>
            </a:lvl4pPr>
            <a:lvl5pPr>
              <a:defRPr sz="1200" b="0"/>
            </a:lvl5pPr>
          </a:lstStyle>
          <a:p>
            <a:pPr lvl="0"/>
            <a:r>
              <a:rPr lang="fr-FR"/>
              <a:t>Cliquez pour ajouter du texte</a:t>
            </a:r>
          </a:p>
        </p:txBody>
      </p:sp>
    </p:spTree>
    <p:extLst>
      <p:ext uri="{BB962C8B-B14F-4D97-AF65-F5344CB8AC3E}">
        <p14:creationId xmlns:p14="http://schemas.microsoft.com/office/powerpoint/2010/main" val="12813205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us-titre partie">
    <p:spTree>
      <p:nvGrpSpPr>
        <p:cNvPr id="1" name=""/>
        <p:cNvGrpSpPr/>
        <p:nvPr/>
      </p:nvGrpSpPr>
      <p:grpSpPr>
        <a:xfrm>
          <a:off x="0" y="0"/>
          <a:ext cx="0" cy="0"/>
          <a:chOff x="0" y="0"/>
          <a:chExt cx="0" cy="0"/>
        </a:xfrm>
      </p:grpSpPr>
      <p:sp>
        <p:nvSpPr>
          <p:cNvPr id="4" name="Google Shape;216;p14">
            <a:extLst>
              <a:ext uri="{FF2B5EF4-FFF2-40B4-BE49-F238E27FC236}">
                <a16:creationId xmlns:a16="http://schemas.microsoft.com/office/drawing/2014/main" id="{235FEE9A-E73A-DF48-8710-0ADD8D0C6841}"/>
              </a:ext>
            </a:extLst>
          </p:cNvPr>
          <p:cNvSpPr/>
          <p:nvPr userDrawn="1"/>
        </p:nvSpPr>
        <p:spPr>
          <a:xfrm>
            <a:off x="496050" y="749975"/>
            <a:ext cx="238200" cy="238200"/>
          </a:xfrm>
          <a:prstGeom prst="ellipse">
            <a:avLst/>
          </a:prstGeom>
          <a:solidFill>
            <a:srgbClr val="E6D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211;p14">
            <a:extLst>
              <a:ext uri="{FF2B5EF4-FFF2-40B4-BE49-F238E27FC236}">
                <a16:creationId xmlns:a16="http://schemas.microsoft.com/office/drawing/2014/main" id="{07D24F2D-3D4E-3B43-85AC-A8567B2EEB43}"/>
              </a:ext>
            </a:extLst>
          </p:cNvPr>
          <p:cNvSpPr txBox="1">
            <a:spLocks noGrp="1"/>
          </p:cNvSpPr>
          <p:nvPr>
            <p:ph type="ctrTitle" hasCustomPrompt="1"/>
          </p:nvPr>
        </p:nvSpPr>
        <p:spPr>
          <a:xfrm>
            <a:off x="710923" y="561975"/>
            <a:ext cx="8698119" cy="1275063"/>
          </a:xfrm>
          <a:prstGeom prst="rect">
            <a:avLst/>
          </a:prstGeom>
        </p:spPr>
        <p:txBody>
          <a:bodyPr spcFirstLastPara="1" wrap="square" lIns="114375" tIns="114375" rIns="114375" bIns="114375" anchor="t" anchorCtr="0">
            <a:normAutofit/>
          </a:bodyPr>
          <a:lstStyle>
            <a:lvl1pPr lvl="0" rtl="0">
              <a:spcBef>
                <a:spcPts val="0"/>
              </a:spcBef>
              <a:spcAft>
                <a:spcPts val="0"/>
              </a:spcAft>
              <a:buSzPts val="2400"/>
              <a:buNone/>
              <a:defRPr sz="2400" b="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212;p14">
            <a:extLst>
              <a:ext uri="{FF2B5EF4-FFF2-40B4-BE49-F238E27FC236}">
                <a16:creationId xmlns:a16="http://schemas.microsoft.com/office/drawing/2014/main" id="{C86CAC6E-A0E0-6547-979E-F5782140C280}"/>
              </a:ext>
            </a:extLst>
          </p:cNvPr>
          <p:cNvSpPr txBox="1">
            <a:spLocks noGrp="1"/>
          </p:cNvSpPr>
          <p:nvPr>
            <p:ph type="subTitle" idx="1" hasCustomPrompt="1"/>
          </p:nvPr>
        </p:nvSpPr>
        <p:spPr>
          <a:xfrm>
            <a:off x="710922" y="1929950"/>
            <a:ext cx="869812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3600"/>
              <a:buNone/>
              <a:defRPr sz="3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Sous-titre de la partie</a:t>
            </a:r>
          </a:p>
        </p:txBody>
      </p:sp>
      <p:sp>
        <p:nvSpPr>
          <p:cNvPr id="7" name="Espace réservé du contenu 2">
            <a:extLst>
              <a:ext uri="{FF2B5EF4-FFF2-40B4-BE49-F238E27FC236}">
                <a16:creationId xmlns:a16="http://schemas.microsoft.com/office/drawing/2014/main" id="{FC12A4FC-D6B4-1743-B9D1-304BF3FF4BEA}"/>
              </a:ext>
            </a:extLst>
          </p:cNvPr>
          <p:cNvSpPr>
            <a:spLocks noGrp="1"/>
          </p:cNvSpPr>
          <p:nvPr>
            <p:ph sz="quarter" idx="13" hasCustomPrompt="1"/>
          </p:nvPr>
        </p:nvSpPr>
        <p:spPr>
          <a:xfrm>
            <a:off x="710921" y="3566651"/>
            <a:ext cx="8698120" cy="2968200"/>
          </a:xfrm>
        </p:spPr>
        <p:txBody>
          <a:bodyPr/>
          <a:lstStyle>
            <a:lvl1pPr>
              <a:defRPr sz="1600" b="0"/>
            </a:lvl1pPr>
            <a:lvl2pPr>
              <a:defRPr sz="1600"/>
            </a:lvl2pPr>
            <a:lvl3pPr>
              <a:defRPr sz="1600"/>
            </a:lvl3pPr>
            <a:lvl4pPr>
              <a:defRPr sz="1600"/>
            </a:lvl4pPr>
            <a:lvl5pPr>
              <a:defRPr sz="1600"/>
            </a:lvl5pPr>
          </a:lstStyle>
          <a:p>
            <a:pPr lvl="0"/>
            <a:r>
              <a:rPr lang="fr-FR"/>
              <a:t>Cliquez pour ajouter du texte introductif, un graphique ou une image</a:t>
            </a:r>
          </a:p>
        </p:txBody>
      </p:sp>
    </p:spTree>
    <p:extLst>
      <p:ext uri="{BB962C8B-B14F-4D97-AF65-F5344CB8AC3E}">
        <p14:creationId xmlns:p14="http://schemas.microsoft.com/office/powerpoint/2010/main" val="380923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1 colonne">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109F9926-8CC3-2E42-9DC7-C8A5109093F9}"/>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 name="Google Shape;269;p19">
            <a:extLst>
              <a:ext uri="{FF2B5EF4-FFF2-40B4-BE49-F238E27FC236}">
                <a16:creationId xmlns:a16="http://schemas.microsoft.com/office/drawing/2014/main" id="{11F5F79E-AE4C-3F42-BA4A-7A44593A7056}"/>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2" name="Espace réservé du contenu 6">
            <a:extLst>
              <a:ext uri="{FF2B5EF4-FFF2-40B4-BE49-F238E27FC236}">
                <a16:creationId xmlns:a16="http://schemas.microsoft.com/office/drawing/2014/main" id="{0415C857-102B-B2CE-3A22-B35CE0189E23}"/>
              </a:ext>
            </a:extLst>
          </p:cNvPr>
          <p:cNvSpPr>
            <a:spLocks noGrp="1"/>
          </p:cNvSpPr>
          <p:nvPr>
            <p:ph sz="quarter" idx="13"/>
          </p:nvPr>
        </p:nvSpPr>
        <p:spPr>
          <a:xfrm>
            <a:off x="355874" y="1770825"/>
            <a:ext cx="9096900" cy="5008659"/>
          </a:xfrm>
        </p:spPr>
        <p:txBody>
          <a:bodyPr>
            <a:normAutofit/>
          </a:bodyPr>
          <a:lstStyle>
            <a:lvl1pPr algn="l">
              <a:spcBef>
                <a:spcPts val="600"/>
              </a:spcBef>
              <a:buSzPct val="129000"/>
              <a:defRPr sz="1400" b="0"/>
            </a:lvl1pPr>
            <a:lvl2pPr algn="l">
              <a:spcBef>
                <a:spcPts val="600"/>
              </a:spcBef>
              <a:defRPr sz="1400"/>
            </a:lvl2pPr>
            <a:lvl3pPr algn="l">
              <a:spcBef>
                <a:spcPts val="600"/>
              </a:spcBef>
              <a:buSzPct val="129000"/>
              <a:defRPr sz="1200"/>
            </a:lvl3pPr>
            <a:lvl4pPr algn="l">
              <a:spcBef>
                <a:spcPts val="600"/>
              </a:spcBef>
              <a:buSzPct val="129000"/>
              <a:defRPr sz="1200"/>
            </a:lvl4pPr>
            <a:lvl5pPr algn="l">
              <a:spcBef>
                <a:spcPts val="600"/>
              </a:spcBef>
              <a:buSzPct val="129000"/>
              <a:defRPr sz="1200"/>
            </a:lvl5pPr>
            <a:lvl6pPr>
              <a:defRPr/>
            </a:lvl6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870146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3B70045D-28CB-D041-A620-313640E60F0A}"/>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 name="Google Shape;269;p19">
            <a:extLst>
              <a:ext uri="{FF2B5EF4-FFF2-40B4-BE49-F238E27FC236}">
                <a16:creationId xmlns:a16="http://schemas.microsoft.com/office/drawing/2014/main" id="{904789B2-7F45-0347-BDC4-E087B78F1D38}"/>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6" name="Espace réservé du contenu 6">
            <a:extLst>
              <a:ext uri="{FF2B5EF4-FFF2-40B4-BE49-F238E27FC236}">
                <a16:creationId xmlns:a16="http://schemas.microsoft.com/office/drawing/2014/main" id="{B002DE98-83EE-E640-B1A2-4A0962096090}"/>
              </a:ext>
            </a:extLst>
          </p:cNvPr>
          <p:cNvSpPr>
            <a:spLocks noGrp="1"/>
          </p:cNvSpPr>
          <p:nvPr>
            <p:ph sz="quarter" idx="14" hasCustomPrompt="1"/>
          </p:nvPr>
        </p:nvSpPr>
        <p:spPr>
          <a:xfrm>
            <a:off x="355873" y="1770825"/>
            <a:ext cx="4416850" cy="500865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a:p>
            <a:pPr lvl="1"/>
            <a:endParaRPr lang="fr-FR"/>
          </a:p>
        </p:txBody>
      </p:sp>
      <p:sp>
        <p:nvSpPr>
          <p:cNvPr id="9" name="Espace réservé du contenu 6">
            <a:extLst>
              <a:ext uri="{FF2B5EF4-FFF2-40B4-BE49-F238E27FC236}">
                <a16:creationId xmlns:a16="http://schemas.microsoft.com/office/drawing/2014/main" id="{7CB0DCC7-8251-4E4A-A3B2-B5FBC5227F6B}"/>
              </a:ext>
            </a:extLst>
          </p:cNvPr>
          <p:cNvSpPr>
            <a:spLocks noGrp="1"/>
          </p:cNvSpPr>
          <p:nvPr>
            <p:ph sz="quarter" idx="15" hasCustomPrompt="1"/>
          </p:nvPr>
        </p:nvSpPr>
        <p:spPr>
          <a:xfrm>
            <a:off x="5040658" y="1770824"/>
            <a:ext cx="4416850" cy="5008659"/>
          </a:xfrm>
        </p:spPr>
        <p:txBody>
          <a:bodyPr>
            <a:normAutofit/>
          </a:bodyPr>
          <a:lstStyle>
            <a:lvl1pPr algn="l">
              <a:spcBef>
                <a:spcPts val="300"/>
              </a:spcBef>
              <a:buSzPct val="129000"/>
              <a:defRPr sz="1400" b="0"/>
            </a:lvl1pPr>
            <a:lvl2pPr marL="571500" indent="0" algn="l">
              <a:spcBef>
                <a:spcPts val="300"/>
              </a:spcBef>
              <a:buNone/>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28699671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 retenir">
    <p:spTree>
      <p:nvGrpSpPr>
        <p:cNvPr id="1" name=""/>
        <p:cNvGrpSpPr/>
        <p:nvPr/>
      </p:nvGrpSpPr>
      <p:grpSpPr>
        <a:xfrm>
          <a:off x="0" y="0"/>
          <a:ext cx="0" cy="0"/>
          <a:chOff x="0" y="0"/>
          <a:chExt cx="0" cy="0"/>
        </a:xfrm>
      </p:grpSpPr>
      <p:sp>
        <p:nvSpPr>
          <p:cNvPr id="7" name="Google Shape;302;p21">
            <a:extLst>
              <a:ext uri="{FF2B5EF4-FFF2-40B4-BE49-F238E27FC236}">
                <a16:creationId xmlns:a16="http://schemas.microsoft.com/office/drawing/2014/main" id="{9503DC29-C34F-3249-90FF-904E69533199}"/>
              </a:ext>
            </a:extLst>
          </p:cNvPr>
          <p:cNvSpPr txBox="1"/>
          <p:nvPr userDrawn="1"/>
        </p:nvSpPr>
        <p:spPr>
          <a:xfrm>
            <a:off x="1090975" y="363725"/>
            <a:ext cx="508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600" b="1">
                <a:solidFill>
                  <a:srgbClr val="E6D94A"/>
                </a:solidFill>
                <a:latin typeface="Century Gothic"/>
                <a:ea typeface="Century Gothic"/>
                <a:cs typeface="Century Gothic"/>
                <a:sym typeface="Century Gothic"/>
              </a:rPr>
              <a:t>Ce qu’il faut retenir</a:t>
            </a:r>
            <a:endParaRPr sz="3600" b="1">
              <a:solidFill>
                <a:srgbClr val="E6D94A"/>
              </a:solidFill>
              <a:latin typeface="Century Gothic"/>
              <a:ea typeface="Century Gothic"/>
              <a:cs typeface="Century Gothic"/>
              <a:sym typeface="Century Gothic"/>
            </a:endParaRPr>
          </a:p>
        </p:txBody>
      </p:sp>
      <p:sp>
        <p:nvSpPr>
          <p:cNvPr id="8" name="Espace réservé du contenu 6">
            <a:extLst>
              <a:ext uri="{FF2B5EF4-FFF2-40B4-BE49-F238E27FC236}">
                <a16:creationId xmlns:a16="http://schemas.microsoft.com/office/drawing/2014/main" id="{8BEB70B6-1031-8C43-947D-136D3CDD0898}"/>
              </a:ext>
            </a:extLst>
          </p:cNvPr>
          <p:cNvSpPr>
            <a:spLocks noGrp="1"/>
          </p:cNvSpPr>
          <p:nvPr>
            <p:ph sz="quarter" idx="13" hasCustomPrompt="1"/>
          </p:nvPr>
        </p:nvSpPr>
        <p:spPr>
          <a:xfrm>
            <a:off x="355873" y="1422415"/>
            <a:ext cx="9114697" cy="535706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
        <p:nvSpPr>
          <p:cNvPr id="9" name="Google Shape;615;p47">
            <a:extLst>
              <a:ext uri="{FF2B5EF4-FFF2-40B4-BE49-F238E27FC236}">
                <a16:creationId xmlns:a16="http://schemas.microsoft.com/office/drawing/2014/main" id="{8F47AECA-8197-504A-ACAA-ED8FD3E6EE45}"/>
              </a:ext>
            </a:extLst>
          </p:cNvPr>
          <p:cNvSpPr/>
          <p:nvPr userDrawn="1"/>
        </p:nvSpPr>
        <p:spPr>
          <a:xfrm>
            <a:off x="371575" y="333375"/>
            <a:ext cx="719400" cy="719400"/>
          </a:xfrm>
          <a:prstGeom prst="ellipse">
            <a:avLst/>
          </a:prstGeom>
          <a:noFill/>
          <a:ln w="28575" cap="flat" cmpd="sng">
            <a:solidFill>
              <a:srgbClr val="E6D74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pic>
        <p:nvPicPr>
          <p:cNvPr id="10" name="Google Shape;616;p47">
            <a:extLst>
              <a:ext uri="{FF2B5EF4-FFF2-40B4-BE49-F238E27FC236}">
                <a16:creationId xmlns:a16="http://schemas.microsoft.com/office/drawing/2014/main" id="{20D3511B-97E0-5C47-9670-028C4793805F}"/>
              </a:ext>
            </a:extLst>
          </p:cNvPr>
          <p:cNvPicPr preferRelativeResize="0"/>
          <p:nvPr userDrawn="1"/>
        </p:nvPicPr>
        <p:blipFill rotWithShape="1">
          <a:blip r:embed="rId2">
            <a:alphaModFix/>
          </a:blip>
          <a:srcRect/>
          <a:stretch/>
        </p:blipFill>
        <p:spPr>
          <a:xfrm>
            <a:off x="432440" y="394240"/>
            <a:ext cx="597600" cy="597600"/>
          </a:xfrm>
          <a:prstGeom prst="ellipse">
            <a:avLst/>
          </a:prstGeom>
          <a:noFill/>
          <a:ln>
            <a:noFill/>
          </a:ln>
        </p:spPr>
      </p:pic>
    </p:spTree>
    <p:extLst>
      <p:ext uri="{BB962C8B-B14F-4D97-AF65-F5344CB8AC3E}">
        <p14:creationId xmlns:p14="http://schemas.microsoft.com/office/powerpoint/2010/main" val="399975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Google Shape;195;p12">
            <a:extLst>
              <a:ext uri="{FF2B5EF4-FFF2-40B4-BE49-F238E27FC236}">
                <a16:creationId xmlns:a16="http://schemas.microsoft.com/office/drawing/2014/main" id="{6AE1E3D8-681D-934A-82EB-786CFFD6DF62}"/>
              </a:ext>
            </a:extLst>
          </p:cNvPr>
          <p:cNvSpPr/>
          <p:nvPr userDrawn="1"/>
        </p:nvSpPr>
        <p:spPr>
          <a:xfrm>
            <a:off x="489475" y="611667"/>
            <a:ext cx="480000" cy="4800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189;p12">
            <a:extLst>
              <a:ext uri="{FF2B5EF4-FFF2-40B4-BE49-F238E27FC236}">
                <a16:creationId xmlns:a16="http://schemas.microsoft.com/office/drawing/2014/main" id="{FC411D90-56C5-D24F-9EAA-9D97C7AB6367}"/>
              </a:ext>
            </a:extLst>
          </p:cNvPr>
          <p:cNvSpPr txBox="1">
            <a:spLocks noGrp="1"/>
          </p:cNvSpPr>
          <p:nvPr>
            <p:ph type="ctrTitle" hasCustomPrompt="1"/>
          </p:nvPr>
        </p:nvSpPr>
        <p:spPr>
          <a:xfrm>
            <a:off x="1077125" y="322300"/>
            <a:ext cx="8393446" cy="3016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4800"/>
              <a:buNone/>
              <a:defRPr sz="480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190;p12">
            <a:extLst>
              <a:ext uri="{FF2B5EF4-FFF2-40B4-BE49-F238E27FC236}">
                <a16:creationId xmlns:a16="http://schemas.microsoft.com/office/drawing/2014/main" id="{F2A005E1-3B19-5D4E-A1DC-DEA5B7D12CB0}"/>
              </a:ext>
            </a:extLst>
          </p:cNvPr>
          <p:cNvSpPr txBox="1">
            <a:spLocks noGrp="1"/>
          </p:cNvSpPr>
          <p:nvPr>
            <p:ph type="subTitle" idx="1" hasCustomPrompt="1"/>
          </p:nvPr>
        </p:nvSpPr>
        <p:spPr>
          <a:xfrm>
            <a:off x="1077125" y="3393549"/>
            <a:ext cx="8393446" cy="1505021"/>
          </a:xfrm>
          <a:prstGeom prst="rect">
            <a:avLst/>
          </a:prstGeom>
        </p:spPr>
        <p:txBody>
          <a:bodyPr spcFirstLastPara="1" wrap="square" lIns="114375" tIns="114375" rIns="114375" bIns="114375" anchor="t" anchorCtr="0">
            <a:normAutofit/>
          </a:bodyPr>
          <a:lstStyle>
            <a:lvl1pPr marL="76200" lvl="0" indent="0" rtl="0">
              <a:lnSpc>
                <a:spcPct val="100000"/>
              </a:lnSpc>
              <a:spcBef>
                <a:spcPts val="0"/>
              </a:spcBef>
              <a:spcAft>
                <a:spcPts val="0"/>
              </a:spcAft>
              <a:buSzPts val="2400"/>
              <a:buFont typeface="Arial" panose="020B0604020202020204" pitchFamily="34" charset="0"/>
              <a:buNone/>
              <a:defRPr sz="22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Liste des sous-titres de la partie</a:t>
            </a:r>
          </a:p>
        </p:txBody>
      </p:sp>
      <p:sp>
        <p:nvSpPr>
          <p:cNvPr id="12" name="Espace réservé du texte 11">
            <a:extLst>
              <a:ext uri="{FF2B5EF4-FFF2-40B4-BE49-F238E27FC236}">
                <a16:creationId xmlns:a16="http://schemas.microsoft.com/office/drawing/2014/main" id="{198443BF-37B2-4C4D-A407-777EBE8F808E}"/>
              </a:ext>
            </a:extLst>
          </p:cNvPr>
          <p:cNvSpPr>
            <a:spLocks noGrp="1"/>
          </p:cNvSpPr>
          <p:nvPr>
            <p:ph type="body" sz="quarter" idx="10" hasCustomPrompt="1"/>
          </p:nvPr>
        </p:nvSpPr>
        <p:spPr>
          <a:xfrm>
            <a:off x="1077124" y="5008563"/>
            <a:ext cx="8393446" cy="1574800"/>
          </a:xfrm>
        </p:spPr>
        <p:txBody>
          <a:bodyPr>
            <a:normAutofit/>
          </a:bodyPr>
          <a:lstStyle>
            <a:lvl1pPr>
              <a:defRPr sz="1400" b="0"/>
            </a:lvl1pPr>
            <a:lvl2pPr marL="571500" indent="0">
              <a:buNone/>
              <a:defRPr sz="1200" b="0"/>
            </a:lvl2pPr>
            <a:lvl3pPr>
              <a:defRPr sz="1200" b="0"/>
            </a:lvl3pPr>
            <a:lvl4pPr>
              <a:defRPr sz="1200" b="0"/>
            </a:lvl4pPr>
            <a:lvl5pPr>
              <a:defRPr sz="1200" b="0"/>
            </a:lvl5pPr>
          </a:lstStyle>
          <a:p>
            <a:pPr lvl="0"/>
            <a:r>
              <a:rPr lang="fr-FR"/>
              <a:t>Cliquez pour ajouter du texte</a:t>
            </a:r>
          </a:p>
        </p:txBody>
      </p:sp>
    </p:spTree>
    <p:extLst>
      <p:ext uri="{BB962C8B-B14F-4D97-AF65-F5344CB8AC3E}">
        <p14:creationId xmlns:p14="http://schemas.microsoft.com/office/powerpoint/2010/main" val="39473360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ous-titre partie">
    <p:spTree>
      <p:nvGrpSpPr>
        <p:cNvPr id="1" name=""/>
        <p:cNvGrpSpPr/>
        <p:nvPr/>
      </p:nvGrpSpPr>
      <p:grpSpPr>
        <a:xfrm>
          <a:off x="0" y="0"/>
          <a:ext cx="0" cy="0"/>
          <a:chOff x="0" y="0"/>
          <a:chExt cx="0" cy="0"/>
        </a:xfrm>
      </p:grpSpPr>
      <p:sp>
        <p:nvSpPr>
          <p:cNvPr id="4" name="Google Shape;216;p14">
            <a:extLst>
              <a:ext uri="{FF2B5EF4-FFF2-40B4-BE49-F238E27FC236}">
                <a16:creationId xmlns:a16="http://schemas.microsoft.com/office/drawing/2014/main" id="{235FEE9A-E73A-DF48-8710-0ADD8D0C6841}"/>
              </a:ext>
            </a:extLst>
          </p:cNvPr>
          <p:cNvSpPr/>
          <p:nvPr userDrawn="1"/>
        </p:nvSpPr>
        <p:spPr>
          <a:xfrm>
            <a:off x="496050" y="749975"/>
            <a:ext cx="238200" cy="2382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5" name="Google Shape;211;p14">
            <a:extLst>
              <a:ext uri="{FF2B5EF4-FFF2-40B4-BE49-F238E27FC236}">
                <a16:creationId xmlns:a16="http://schemas.microsoft.com/office/drawing/2014/main" id="{07D24F2D-3D4E-3B43-85AC-A8567B2EEB43}"/>
              </a:ext>
            </a:extLst>
          </p:cNvPr>
          <p:cNvSpPr txBox="1">
            <a:spLocks noGrp="1"/>
          </p:cNvSpPr>
          <p:nvPr>
            <p:ph type="ctrTitle" hasCustomPrompt="1"/>
          </p:nvPr>
        </p:nvSpPr>
        <p:spPr>
          <a:xfrm>
            <a:off x="710923" y="561975"/>
            <a:ext cx="8698119" cy="1275063"/>
          </a:xfrm>
          <a:prstGeom prst="rect">
            <a:avLst/>
          </a:prstGeom>
        </p:spPr>
        <p:txBody>
          <a:bodyPr spcFirstLastPara="1" wrap="square" lIns="114375" tIns="114375" rIns="114375" bIns="114375" anchor="t" anchorCtr="0">
            <a:normAutofit/>
          </a:bodyPr>
          <a:lstStyle>
            <a:lvl1pPr lvl="0" rtl="0">
              <a:spcBef>
                <a:spcPts val="0"/>
              </a:spcBef>
              <a:spcAft>
                <a:spcPts val="0"/>
              </a:spcAft>
              <a:buSzPts val="2400"/>
              <a:buNone/>
              <a:defRPr sz="2400" b="0"/>
            </a:lvl1pPr>
            <a:lvl2pPr lvl="1" algn="ctr" rtl="0">
              <a:spcBef>
                <a:spcPts val="0"/>
              </a:spcBef>
              <a:spcAft>
                <a:spcPts val="0"/>
              </a:spcAft>
              <a:buSzPts val="6500"/>
              <a:buNone/>
              <a:defRPr sz="6500"/>
            </a:lvl2pPr>
            <a:lvl3pPr lvl="2" algn="ctr" rtl="0">
              <a:spcBef>
                <a:spcPts val="0"/>
              </a:spcBef>
              <a:spcAft>
                <a:spcPts val="0"/>
              </a:spcAft>
              <a:buSzPts val="6500"/>
              <a:buNone/>
              <a:defRPr sz="6500"/>
            </a:lvl3pPr>
            <a:lvl4pPr lvl="3" algn="ctr" rtl="0">
              <a:spcBef>
                <a:spcPts val="0"/>
              </a:spcBef>
              <a:spcAft>
                <a:spcPts val="0"/>
              </a:spcAft>
              <a:buSzPts val="6500"/>
              <a:buNone/>
              <a:defRPr sz="6500"/>
            </a:lvl4pPr>
            <a:lvl5pPr lvl="4" algn="ctr" rtl="0">
              <a:spcBef>
                <a:spcPts val="0"/>
              </a:spcBef>
              <a:spcAft>
                <a:spcPts val="0"/>
              </a:spcAft>
              <a:buSzPts val="6500"/>
              <a:buNone/>
              <a:defRPr sz="6500"/>
            </a:lvl5pPr>
            <a:lvl6pPr lvl="5" algn="ctr" rtl="0">
              <a:spcBef>
                <a:spcPts val="0"/>
              </a:spcBef>
              <a:spcAft>
                <a:spcPts val="0"/>
              </a:spcAft>
              <a:buSzPts val="6500"/>
              <a:buNone/>
              <a:defRPr sz="6500"/>
            </a:lvl6pPr>
            <a:lvl7pPr lvl="6" algn="ctr" rtl="0">
              <a:spcBef>
                <a:spcPts val="0"/>
              </a:spcBef>
              <a:spcAft>
                <a:spcPts val="0"/>
              </a:spcAft>
              <a:buSzPts val="6500"/>
              <a:buNone/>
              <a:defRPr sz="6500"/>
            </a:lvl7pPr>
            <a:lvl8pPr lvl="7" algn="ctr" rtl="0">
              <a:spcBef>
                <a:spcPts val="0"/>
              </a:spcBef>
              <a:spcAft>
                <a:spcPts val="0"/>
              </a:spcAft>
              <a:buSzPts val="6500"/>
              <a:buNone/>
              <a:defRPr sz="6500"/>
            </a:lvl8pPr>
            <a:lvl9pPr lvl="8" algn="ctr" rtl="0">
              <a:spcBef>
                <a:spcPts val="0"/>
              </a:spcBef>
              <a:spcAft>
                <a:spcPts val="0"/>
              </a:spcAft>
              <a:buSzPts val="6500"/>
              <a:buNone/>
              <a:defRPr sz="6500"/>
            </a:lvl9pPr>
          </a:lstStyle>
          <a:p>
            <a:r>
              <a:rPr lang="fr-FR"/>
              <a:t>Titre de la partie</a:t>
            </a:r>
            <a:endParaRPr/>
          </a:p>
        </p:txBody>
      </p:sp>
      <p:sp>
        <p:nvSpPr>
          <p:cNvPr id="6" name="Google Shape;212;p14">
            <a:extLst>
              <a:ext uri="{FF2B5EF4-FFF2-40B4-BE49-F238E27FC236}">
                <a16:creationId xmlns:a16="http://schemas.microsoft.com/office/drawing/2014/main" id="{C86CAC6E-A0E0-6547-979E-F5782140C280}"/>
              </a:ext>
            </a:extLst>
          </p:cNvPr>
          <p:cNvSpPr txBox="1">
            <a:spLocks noGrp="1"/>
          </p:cNvSpPr>
          <p:nvPr>
            <p:ph type="subTitle" idx="1" hasCustomPrompt="1"/>
          </p:nvPr>
        </p:nvSpPr>
        <p:spPr>
          <a:xfrm>
            <a:off x="710922" y="1929950"/>
            <a:ext cx="8698120" cy="11649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3600"/>
              <a:buNone/>
              <a:defRPr sz="3600"/>
            </a:lvl1pPr>
            <a:lvl2pPr lvl="1" algn="ctr" rtl="0">
              <a:lnSpc>
                <a:spcPct val="100000"/>
              </a:lnSpc>
              <a:spcBef>
                <a:spcPts val="0"/>
              </a:spcBef>
              <a:spcAft>
                <a:spcPts val="0"/>
              </a:spcAft>
              <a:buSzPts val="3500"/>
              <a:buNone/>
              <a:defRPr sz="3500"/>
            </a:lvl2pPr>
            <a:lvl3pPr lvl="2" algn="ctr" rtl="0">
              <a:lnSpc>
                <a:spcPct val="100000"/>
              </a:lnSpc>
              <a:spcBef>
                <a:spcPts val="0"/>
              </a:spcBef>
              <a:spcAft>
                <a:spcPts val="0"/>
              </a:spcAft>
              <a:buSzPts val="3500"/>
              <a:buNone/>
              <a:defRPr sz="3500"/>
            </a:lvl3pPr>
            <a:lvl4pPr lvl="3" algn="ctr" rtl="0">
              <a:lnSpc>
                <a:spcPct val="100000"/>
              </a:lnSpc>
              <a:spcBef>
                <a:spcPts val="0"/>
              </a:spcBef>
              <a:spcAft>
                <a:spcPts val="0"/>
              </a:spcAft>
              <a:buSzPts val="3500"/>
              <a:buNone/>
              <a:defRPr sz="3500"/>
            </a:lvl4pPr>
            <a:lvl5pPr lvl="4" algn="ctr" rtl="0">
              <a:lnSpc>
                <a:spcPct val="100000"/>
              </a:lnSpc>
              <a:spcBef>
                <a:spcPts val="0"/>
              </a:spcBef>
              <a:spcAft>
                <a:spcPts val="0"/>
              </a:spcAft>
              <a:buSzPts val="3500"/>
              <a:buNone/>
              <a:defRPr sz="3500"/>
            </a:lvl5pPr>
            <a:lvl6pPr lvl="5" algn="ctr" rtl="0">
              <a:lnSpc>
                <a:spcPct val="100000"/>
              </a:lnSpc>
              <a:spcBef>
                <a:spcPts val="0"/>
              </a:spcBef>
              <a:spcAft>
                <a:spcPts val="0"/>
              </a:spcAft>
              <a:buSzPts val="3500"/>
              <a:buNone/>
              <a:defRPr sz="3500"/>
            </a:lvl6pPr>
            <a:lvl7pPr lvl="6" algn="ctr" rtl="0">
              <a:lnSpc>
                <a:spcPct val="100000"/>
              </a:lnSpc>
              <a:spcBef>
                <a:spcPts val="0"/>
              </a:spcBef>
              <a:spcAft>
                <a:spcPts val="0"/>
              </a:spcAft>
              <a:buSzPts val="3500"/>
              <a:buNone/>
              <a:defRPr sz="3500"/>
            </a:lvl7pPr>
            <a:lvl8pPr lvl="7" algn="ctr" rtl="0">
              <a:lnSpc>
                <a:spcPct val="100000"/>
              </a:lnSpc>
              <a:spcBef>
                <a:spcPts val="0"/>
              </a:spcBef>
              <a:spcAft>
                <a:spcPts val="0"/>
              </a:spcAft>
              <a:buSzPts val="3500"/>
              <a:buNone/>
              <a:defRPr sz="3500"/>
            </a:lvl8pPr>
            <a:lvl9pPr lvl="8" algn="ctr" rtl="0">
              <a:lnSpc>
                <a:spcPct val="100000"/>
              </a:lnSpc>
              <a:spcBef>
                <a:spcPts val="0"/>
              </a:spcBef>
              <a:spcAft>
                <a:spcPts val="0"/>
              </a:spcAft>
              <a:buSzPts val="3500"/>
              <a:buNone/>
              <a:defRPr sz="3500"/>
            </a:lvl9pPr>
          </a:lstStyle>
          <a:p>
            <a:r>
              <a:rPr lang="fr-FR"/>
              <a:t>Sous-titre de la partie</a:t>
            </a:r>
          </a:p>
        </p:txBody>
      </p:sp>
      <p:sp>
        <p:nvSpPr>
          <p:cNvPr id="7" name="Espace réservé du contenu 2">
            <a:extLst>
              <a:ext uri="{FF2B5EF4-FFF2-40B4-BE49-F238E27FC236}">
                <a16:creationId xmlns:a16="http://schemas.microsoft.com/office/drawing/2014/main" id="{FC12A4FC-D6B4-1743-B9D1-304BF3FF4BEA}"/>
              </a:ext>
            </a:extLst>
          </p:cNvPr>
          <p:cNvSpPr>
            <a:spLocks noGrp="1"/>
          </p:cNvSpPr>
          <p:nvPr>
            <p:ph sz="quarter" idx="13" hasCustomPrompt="1"/>
          </p:nvPr>
        </p:nvSpPr>
        <p:spPr>
          <a:xfrm>
            <a:off x="710921" y="3566651"/>
            <a:ext cx="8698120" cy="2968200"/>
          </a:xfrm>
        </p:spPr>
        <p:txBody>
          <a:bodyPr/>
          <a:lstStyle>
            <a:lvl1pPr>
              <a:defRPr sz="1600" b="0"/>
            </a:lvl1pPr>
            <a:lvl2pPr>
              <a:defRPr sz="1600"/>
            </a:lvl2pPr>
            <a:lvl3pPr>
              <a:defRPr sz="1600"/>
            </a:lvl3pPr>
            <a:lvl4pPr>
              <a:defRPr sz="1600"/>
            </a:lvl4pPr>
            <a:lvl5pPr>
              <a:defRPr sz="1600"/>
            </a:lvl5pPr>
          </a:lstStyle>
          <a:p>
            <a:pPr lvl="0"/>
            <a:r>
              <a:rPr lang="fr-FR"/>
              <a:t>Cliquez pour ajouter du texte introductif, un graphique ou une image</a:t>
            </a:r>
          </a:p>
        </p:txBody>
      </p:sp>
    </p:spTree>
    <p:extLst>
      <p:ext uri="{BB962C8B-B14F-4D97-AF65-F5344CB8AC3E}">
        <p14:creationId xmlns:p14="http://schemas.microsoft.com/office/powerpoint/2010/main" val="40480493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u 1 colonne">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109F9926-8CC3-2E42-9DC7-C8A5109093F9}"/>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 name="Google Shape;269;p19">
            <a:extLst>
              <a:ext uri="{FF2B5EF4-FFF2-40B4-BE49-F238E27FC236}">
                <a16:creationId xmlns:a16="http://schemas.microsoft.com/office/drawing/2014/main" id="{11F5F79E-AE4C-3F42-BA4A-7A44593A7056}"/>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10" name="Espace réservé du contenu 6">
            <a:extLst>
              <a:ext uri="{FF2B5EF4-FFF2-40B4-BE49-F238E27FC236}">
                <a16:creationId xmlns:a16="http://schemas.microsoft.com/office/drawing/2014/main" id="{6A6395A2-55F7-25F7-910E-0D07DB6AEA38}"/>
              </a:ext>
            </a:extLst>
          </p:cNvPr>
          <p:cNvSpPr>
            <a:spLocks noGrp="1"/>
          </p:cNvSpPr>
          <p:nvPr>
            <p:ph sz="quarter" idx="13"/>
          </p:nvPr>
        </p:nvSpPr>
        <p:spPr>
          <a:xfrm>
            <a:off x="355874" y="1770825"/>
            <a:ext cx="9096900" cy="5008659"/>
          </a:xfrm>
        </p:spPr>
        <p:txBody>
          <a:bodyPr>
            <a:normAutofit/>
          </a:bodyPr>
          <a:lstStyle>
            <a:lvl1pPr algn="l">
              <a:spcBef>
                <a:spcPts val="600"/>
              </a:spcBef>
              <a:buSzPct val="129000"/>
              <a:defRPr sz="1400" b="0"/>
            </a:lvl1pPr>
            <a:lvl2pPr marL="857250" indent="-285750" algn="l">
              <a:spcBef>
                <a:spcPts val="600"/>
              </a:spcBef>
              <a:buFont typeface="Symbol" panose="05050102010706020507" pitchFamily="18" charset="2"/>
              <a:buChar char=""/>
              <a:defRPr sz="1400"/>
            </a:lvl2pPr>
            <a:lvl3pPr algn="l">
              <a:spcBef>
                <a:spcPts val="600"/>
              </a:spcBef>
              <a:buSzPct val="129000"/>
              <a:defRPr sz="1200"/>
            </a:lvl3pPr>
            <a:lvl4pPr algn="l">
              <a:spcBef>
                <a:spcPts val="600"/>
              </a:spcBef>
              <a:buSzPct val="129000"/>
              <a:defRPr sz="1200"/>
            </a:lvl4pPr>
            <a:lvl5pPr algn="l">
              <a:spcBef>
                <a:spcPts val="600"/>
              </a:spcBef>
              <a:buSzPct val="129000"/>
              <a:defRPr sz="1200"/>
            </a:lvl5pPr>
            <a:lvl6pPr>
              <a:defRPr/>
            </a:lvl6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644163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4" name="Google Shape;257;p18">
            <a:extLst>
              <a:ext uri="{FF2B5EF4-FFF2-40B4-BE49-F238E27FC236}">
                <a16:creationId xmlns:a16="http://schemas.microsoft.com/office/drawing/2014/main" id="{3B70045D-28CB-D041-A620-313640E60F0A}"/>
              </a:ext>
            </a:extLst>
          </p:cNvPr>
          <p:cNvSpPr txBox="1">
            <a:spLocks noGrp="1"/>
          </p:cNvSpPr>
          <p:nvPr>
            <p:ph type="title" idx="2"/>
          </p:nvPr>
        </p:nvSpPr>
        <p:spPr>
          <a:xfrm>
            <a:off x="355875" y="333375"/>
            <a:ext cx="9094200" cy="718800"/>
          </a:xfrm>
          <a:prstGeom prst="rect">
            <a:avLst/>
          </a:prstGeom>
        </p:spPr>
        <p:txBody>
          <a:bodyPr spcFirstLastPara="1" wrap="square" lIns="114375" tIns="114375" rIns="114375" bIns="114375" anchor="t" anchorCtr="0">
            <a:normAutofit/>
          </a:bodyPr>
          <a:lstStyle>
            <a:lvl1pPr lvl="0" rtl="0">
              <a:spcBef>
                <a:spcPts val="0"/>
              </a:spcBef>
              <a:spcAft>
                <a:spcPts val="0"/>
              </a:spcAft>
              <a:buSzPts val="20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 name="Google Shape;269;p19">
            <a:extLst>
              <a:ext uri="{FF2B5EF4-FFF2-40B4-BE49-F238E27FC236}">
                <a16:creationId xmlns:a16="http://schemas.microsoft.com/office/drawing/2014/main" id="{904789B2-7F45-0347-BDC4-E087B78F1D38}"/>
              </a:ext>
            </a:extLst>
          </p:cNvPr>
          <p:cNvSpPr txBox="1">
            <a:spLocks noGrp="1"/>
          </p:cNvSpPr>
          <p:nvPr>
            <p:ph type="subTitle" idx="1"/>
          </p:nvPr>
        </p:nvSpPr>
        <p:spPr>
          <a:xfrm>
            <a:off x="355875" y="1052025"/>
            <a:ext cx="9094200" cy="609300"/>
          </a:xfrm>
          <a:prstGeom prst="rect">
            <a:avLst/>
          </a:prstGeom>
        </p:spPr>
        <p:txBody>
          <a:bodyPr spcFirstLastPara="1" wrap="square" lIns="114375" tIns="114375" rIns="114375" bIns="114375" anchor="t" anchorCtr="0">
            <a:norm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6" name="Espace réservé du contenu 6">
            <a:extLst>
              <a:ext uri="{FF2B5EF4-FFF2-40B4-BE49-F238E27FC236}">
                <a16:creationId xmlns:a16="http://schemas.microsoft.com/office/drawing/2014/main" id="{B002DE98-83EE-E640-B1A2-4A0962096090}"/>
              </a:ext>
            </a:extLst>
          </p:cNvPr>
          <p:cNvSpPr>
            <a:spLocks noGrp="1"/>
          </p:cNvSpPr>
          <p:nvPr>
            <p:ph sz="quarter" idx="14" hasCustomPrompt="1"/>
          </p:nvPr>
        </p:nvSpPr>
        <p:spPr>
          <a:xfrm>
            <a:off x="355873" y="1770825"/>
            <a:ext cx="4416850" cy="500865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a:p>
            <a:pPr lvl="1"/>
            <a:endParaRPr lang="fr-FR"/>
          </a:p>
        </p:txBody>
      </p:sp>
      <p:sp>
        <p:nvSpPr>
          <p:cNvPr id="9" name="Espace réservé du contenu 6">
            <a:extLst>
              <a:ext uri="{FF2B5EF4-FFF2-40B4-BE49-F238E27FC236}">
                <a16:creationId xmlns:a16="http://schemas.microsoft.com/office/drawing/2014/main" id="{7CB0DCC7-8251-4E4A-A3B2-B5FBC5227F6B}"/>
              </a:ext>
            </a:extLst>
          </p:cNvPr>
          <p:cNvSpPr>
            <a:spLocks noGrp="1"/>
          </p:cNvSpPr>
          <p:nvPr>
            <p:ph sz="quarter" idx="15" hasCustomPrompt="1"/>
          </p:nvPr>
        </p:nvSpPr>
        <p:spPr>
          <a:xfrm>
            <a:off x="5040658" y="1770824"/>
            <a:ext cx="4416850" cy="5008659"/>
          </a:xfrm>
        </p:spPr>
        <p:txBody>
          <a:bodyPr>
            <a:normAutofit/>
          </a:bodyPr>
          <a:lstStyle>
            <a:lvl1pPr algn="l">
              <a:spcBef>
                <a:spcPts val="300"/>
              </a:spcBef>
              <a:buSzPct val="129000"/>
              <a:defRPr sz="1400" b="0"/>
            </a:lvl1pPr>
            <a:lvl2pPr marL="571500" indent="0" algn="l">
              <a:spcBef>
                <a:spcPts val="300"/>
              </a:spcBef>
              <a:buNone/>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79466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 retenir">
    <p:spTree>
      <p:nvGrpSpPr>
        <p:cNvPr id="1" name=""/>
        <p:cNvGrpSpPr/>
        <p:nvPr/>
      </p:nvGrpSpPr>
      <p:grpSpPr>
        <a:xfrm>
          <a:off x="0" y="0"/>
          <a:ext cx="0" cy="0"/>
          <a:chOff x="0" y="0"/>
          <a:chExt cx="0" cy="0"/>
        </a:xfrm>
      </p:grpSpPr>
      <p:sp>
        <p:nvSpPr>
          <p:cNvPr id="5" name="Google Shape;295;p21">
            <a:extLst>
              <a:ext uri="{FF2B5EF4-FFF2-40B4-BE49-F238E27FC236}">
                <a16:creationId xmlns:a16="http://schemas.microsoft.com/office/drawing/2014/main" id="{3C8B8AA7-4416-644B-9875-9252DF312FEF}"/>
              </a:ext>
            </a:extLst>
          </p:cNvPr>
          <p:cNvSpPr/>
          <p:nvPr userDrawn="1"/>
        </p:nvSpPr>
        <p:spPr>
          <a:xfrm>
            <a:off x="371575" y="333375"/>
            <a:ext cx="719400" cy="719400"/>
          </a:xfrm>
          <a:prstGeom prst="ellipse">
            <a:avLst/>
          </a:prstGeom>
          <a:noFill/>
          <a:ln w="28575" cap="flat" cmpd="sng">
            <a:solidFill>
              <a:srgbClr val="FC41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pic>
        <p:nvPicPr>
          <p:cNvPr id="6" name="Google Shape;296;p21">
            <a:extLst>
              <a:ext uri="{FF2B5EF4-FFF2-40B4-BE49-F238E27FC236}">
                <a16:creationId xmlns:a16="http://schemas.microsoft.com/office/drawing/2014/main" id="{E9FAD382-6E9C-374E-B083-28707B92BF7F}"/>
              </a:ext>
            </a:extLst>
          </p:cNvPr>
          <p:cNvPicPr preferRelativeResize="0"/>
          <p:nvPr userDrawn="1"/>
        </p:nvPicPr>
        <p:blipFill rotWithShape="1">
          <a:blip r:embed="rId2">
            <a:alphaModFix/>
          </a:blip>
          <a:srcRect/>
          <a:stretch/>
        </p:blipFill>
        <p:spPr>
          <a:xfrm>
            <a:off x="432440" y="394240"/>
            <a:ext cx="597600" cy="597600"/>
          </a:xfrm>
          <a:prstGeom prst="ellipse">
            <a:avLst/>
          </a:prstGeom>
          <a:noFill/>
          <a:ln>
            <a:noFill/>
          </a:ln>
        </p:spPr>
      </p:pic>
      <p:sp>
        <p:nvSpPr>
          <p:cNvPr id="7" name="Google Shape;302;p21">
            <a:extLst>
              <a:ext uri="{FF2B5EF4-FFF2-40B4-BE49-F238E27FC236}">
                <a16:creationId xmlns:a16="http://schemas.microsoft.com/office/drawing/2014/main" id="{9503DC29-C34F-3249-90FF-904E69533199}"/>
              </a:ext>
            </a:extLst>
          </p:cNvPr>
          <p:cNvSpPr txBox="1"/>
          <p:nvPr userDrawn="1"/>
        </p:nvSpPr>
        <p:spPr>
          <a:xfrm>
            <a:off x="1090975" y="363725"/>
            <a:ext cx="508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3600" b="1">
                <a:solidFill>
                  <a:srgbClr val="FC4128"/>
                </a:solidFill>
                <a:latin typeface="Century Gothic"/>
                <a:ea typeface="Century Gothic"/>
                <a:cs typeface="Century Gothic"/>
                <a:sym typeface="Century Gothic"/>
              </a:rPr>
              <a:t>Nos préconisations</a:t>
            </a:r>
            <a:endParaRPr sz="3600" b="1">
              <a:solidFill>
                <a:srgbClr val="FC4128"/>
              </a:solidFill>
              <a:latin typeface="Century Gothic"/>
              <a:ea typeface="Century Gothic"/>
              <a:cs typeface="Century Gothic"/>
              <a:sym typeface="Century Gothic"/>
            </a:endParaRPr>
          </a:p>
        </p:txBody>
      </p:sp>
      <p:sp>
        <p:nvSpPr>
          <p:cNvPr id="8" name="Espace réservé du contenu 6">
            <a:extLst>
              <a:ext uri="{FF2B5EF4-FFF2-40B4-BE49-F238E27FC236}">
                <a16:creationId xmlns:a16="http://schemas.microsoft.com/office/drawing/2014/main" id="{8BEB70B6-1031-8C43-947D-136D3CDD0898}"/>
              </a:ext>
            </a:extLst>
          </p:cNvPr>
          <p:cNvSpPr>
            <a:spLocks noGrp="1"/>
          </p:cNvSpPr>
          <p:nvPr>
            <p:ph sz="quarter" idx="13" hasCustomPrompt="1"/>
          </p:nvPr>
        </p:nvSpPr>
        <p:spPr>
          <a:xfrm>
            <a:off x="355873" y="1422415"/>
            <a:ext cx="9114697" cy="5357069"/>
          </a:xfrm>
        </p:spPr>
        <p:txBody>
          <a:bodyPr>
            <a:normAutofit/>
          </a:bodyPr>
          <a:lstStyle>
            <a:lvl1pPr algn="l">
              <a:spcBef>
                <a:spcPts val="300"/>
              </a:spcBef>
              <a:buSzPct val="129000"/>
              <a:defRPr sz="1400" b="0"/>
            </a:lvl1pPr>
            <a:lvl2pPr algn="l">
              <a:spcBef>
                <a:spcPts val="300"/>
              </a:spcBef>
              <a:defRPr sz="1400"/>
            </a:lvl2pPr>
            <a:lvl3pPr algn="l">
              <a:spcBef>
                <a:spcPts val="300"/>
              </a:spcBef>
              <a:buSzPct val="129000"/>
              <a:defRPr sz="1200"/>
            </a:lvl3pPr>
            <a:lvl4pPr algn="l">
              <a:spcBef>
                <a:spcPts val="300"/>
              </a:spcBef>
              <a:buSzPct val="129000"/>
              <a:defRPr sz="1200"/>
            </a:lvl4pPr>
            <a:lvl5pPr algn="l">
              <a:spcBef>
                <a:spcPts val="300"/>
              </a:spcBef>
              <a:buSzPct val="129000"/>
              <a:defRPr sz="1200"/>
            </a:lvl5pPr>
          </a:lstStyle>
          <a:p>
            <a:pPr lvl="0"/>
            <a:r>
              <a:rPr lang="fr-FR"/>
              <a:t>Cliquez pour ajouter du texte, un graphique ou une image</a:t>
            </a:r>
          </a:p>
        </p:txBody>
      </p:sp>
    </p:spTree>
    <p:extLst>
      <p:ext uri="{BB962C8B-B14F-4D97-AF65-F5344CB8AC3E}">
        <p14:creationId xmlns:p14="http://schemas.microsoft.com/office/powerpoint/2010/main" val="297866049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3.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5.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7.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8.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9" name="Google Shape;9;p1"/>
          <p:cNvSpPr txBox="1">
            <a:spLocks noGrp="1"/>
          </p:cNvSpPr>
          <p:nvPr>
            <p:ph type="title" idx="2"/>
          </p:nvPr>
        </p:nvSpPr>
        <p:spPr>
          <a:xfrm rot="5400000">
            <a:off x="7038550" y="3468200"/>
            <a:ext cx="6123600" cy="4365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1200"/>
              <a:buFont typeface="Century Gothic"/>
              <a:buNone/>
              <a:defRPr sz="12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Tree>
  </p:cSld>
  <p:clrMap bg1="lt1" tx1="dk1" bg2="dk2" tx2="lt2" accent1="accent1" accent2="accent2" accent3="accent3" accent4="accent4" accent5="accent5" accent6="accent6" hlink="hlink" folHlink="folHlink"/>
  <p:sldLayoutIdLst>
    <p:sldLayoutId id="2147484123" r:id="rId1"/>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userDrawn="1">
          <p15:clr>
            <a:srgbClr val="F26B43"/>
          </p15:clr>
        </p15:guide>
        <p15:guide id="2" pos="32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6;p1">
            <a:extLst>
              <a:ext uri="{FF2B5EF4-FFF2-40B4-BE49-F238E27FC236}">
                <a16:creationId xmlns:a16="http://schemas.microsoft.com/office/drawing/2014/main" id="{9F25065F-C356-A5D3-56C4-CE9579B59868}"/>
              </a:ext>
            </a:extLst>
          </p:cNvPr>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8" name="Google Shape;7;p1">
            <a:extLst>
              <a:ext uri="{FF2B5EF4-FFF2-40B4-BE49-F238E27FC236}">
                <a16:creationId xmlns:a16="http://schemas.microsoft.com/office/drawing/2014/main" id="{E8B504C3-04A8-68DE-2905-994BC3320CDF}"/>
              </a:ext>
            </a:extLst>
          </p:cNvPr>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11" name="Google Shape;11;p2">
            <a:extLst>
              <a:ext uri="{FF2B5EF4-FFF2-40B4-BE49-F238E27FC236}">
                <a16:creationId xmlns:a16="http://schemas.microsoft.com/office/drawing/2014/main" id="{BD763435-C34C-1EAE-2B39-67078F754CA1}"/>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2" name="Google Shape;17;p2">
            <a:extLst>
              <a:ext uri="{FF2B5EF4-FFF2-40B4-BE49-F238E27FC236}">
                <a16:creationId xmlns:a16="http://schemas.microsoft.com/office/drawing/2014/main" id="{ABD251BE-99A2-FC38-D57D-910AE52BD032}"/>
              </a:ext>
            </a:extLst>
          </p:cNvPr>
          <p:cNvCxnSpPr/>
          <p:nvPr userDrawn="1"/>
        </p:nvCxnSpPr>
        <p:spPr>
          <a:xfrm rot="10800000">
            <a:off x="456975" y="7284650"/>
            <a:ext cx="9764700" cy="0"/>
          </a:xfrm>
          <a:prstGeom prst="straightConnector1">
            <a:avLst/>
          </a:prstGeom>
          <a:noFill/>
          <a:ln w="9525" cap="flat" cmpd="sng">
            <a:solidFill>
              <a:schemeClr val="tx1"/>
            </a:solidFill>
            <a:prstDash val="solid"/>
            <a:round/>
            <a:headEnd type="none" w="med" len="med"/>
            <a:tailEnd type="none" w="med" len="med"/>
          </a:ln>
        </p:spPr>
      </p:cxnSp>
      <p:sp>
        <p:nvSpPr>
          <p:cNvPr id="13" name="Google Shape;156;p9">
            <a:extLst>
              <a:ext uri="{FF2B5EF4-FFF2-40B4-BE49-F238E27FC236}">
                <a16:creationId xmlns:a16="http://schemas.microsoft.com/office/drawing/2014/main" id="{F9198FC4-25BA-DB45-B3BD-E59C4A7FC134}"/>
              </a:ext>
            </a:extLst>
          </p:cNvPr>
          <p:cNvSpPr txBox="1">
            <a:spLocks/>
          </p:cNvSpPr>
          <p:nvPr userDrawn="1"/>
        </p:nvSpPr>
        <p:spPr>
          <a:xfrm>
            <a:off x="1891575" y="6960150"/>
            <a:ext cx="7533300" cy="369300"/>
          </a:xfrm>
          <a:prstGeom prst="rect">
            <a:avLst/>
          </a:prstGeom>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a:t>
            </a:r>
          </a:p>
        </p:txBody>
      </p:sp>
      <p:sp>
        <p:nvSpPr>
          <p:cNvPr id="3" name="Espace réservé du numéro de diapositive 5">
            <a:extLst>
              <a:ext uri="{FF2B5EF4-FFF2-40B4-BE49-F238E27FC236}">
                <a16:creationId xmlns:a16="http://schemas.microsoft.com/office/drawing/2014/main" id="{5F3F73B9-3811-DBC1-95C6-F61297EA531A}"/>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994249635"/>
      </p:ext>
    </p:extLst>
  </p:cSld>
  <p:clrMap bg1="lt1" tx1="dk1" bg2="lt2" tx2="dk2" accent1="accent1" accent2="accent2" accent3="accent3" accent4="accent4" accent5="accent5" accent6="accent6" hlink="hlink" folHlink="folHlink"/>
  <p:sldLayoutIdLst>
    <p:sldLayoutId id="2147483741" r:id="rId1"/>
    <p:sldLayoutId id="2147483743" r:id="rId2"/>
    <p:sldLayoutId id="214748374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28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11" name="Google Shape;146;p9">
            <a:extLst>
              <a:ext uri="{FF2B5EF4-FFF2-40B4-BE49-F238E27FC236}">
                <a16:creationId xmlns:a16="http://schemas.microsoft.com/office/drawing/2014/main" id="{4A3EB722-71CB-3382-A0EE-9FEFDDB58830}"/>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2" name="Google Shape;158;p9">
            <a:extLst>
              <a:ext uri="{FF2B5EF4-FFF2-40B4-BE49-F238E27FC236}">
                <a16:creationId xmlns:a16="http://schemas.microsoft.com/office/drawing/2014/main" id="{C33F37EF-F8AF-7D7A-BFAB-9EAD9DBD2A43}"/>
              </a:ext>
            </a:extLst>
          </p:cNvPr>
          <p:cNvCxnSpPr/>
          <p:nvPr userDrawn="1"/>
        </p:nvCxnSpPr>
        <p:spPr>
          <a:xfrm rot="10800000">
            <a:off x="419675" y="7274664"/>
            <a:ext cx="9764700" cy="0"/>
          </a:xfrm>
          <a:prstGeom prst="straightConnector1">
            <a:avLst/>
          </a:prstGeom>
          <a:noFill/>
          <a:ln w="9525" cap="flat" cmpd="sng">
            <a:solidFill>
              <a:schemeClr val="tx1"/>
            </a:solidFill>
            <a:prstDash val="solid"/>
            <a:round/>
            <a:headEnd type="none" w="med" len="med"/>
            <a:tailEnd type="none" w="med" len="med"/>
          </a:ln>
        </p:spPr>
      </p:cxnSp>
      <p:sp>
        <p:nvSpPr>
          <p:cNvPr id="16" name="Espace réservé du texte vertical 7">
            <a:extLst>
              <a:ext uri="{FF2B5EF4-FFF2-40B4-BE49-F238E27FC236}">
                <a16:creationId xmlns:a16="http://schemas.microsoft.com/office/drawing/2014/main" id="{5B2919A8-93A2-3C4B-85D6-FA82FA52C082}"/>
              </a:ext>
            </a:extLst>
          </p:cNvPr>
          <p:cNvSpPr txBox="1">
            <a:spLocks/>
          </p:cNvSpPr>
          <p:nvPr userDrawn="1"/>
        </p:nvSpPr>
        <p:spPr>
          <a:xfrm rot="5400000">
            <a:off x="6915608" y="3437685"/>
            <a:ext cx="6245676" cy="587109"/>
          </a:xfrm>
          <a:prstGeom prst="rect">
            <a:avLst/>
          </a:prstGeom>
        </p:spPr>
        <p:txBody>
          <a:bodyPr vert="horz" lIns="72000" tIns="11520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6200">
              <a:lnSpc>
                <a:spcPct val="115000"/>
              </a:lnSpc>
            </a:pPr>
            <a:endParaRPr lang="fr-FR" b="1">
              <a:latin typeface="Century Gothic" panose="020B0502020202020204" pitchFamily="34" charset="0"/>
            </a:endParaRPr>
          </a:p>
          <a:p>
            <a:endParaRPr lang="fr-FR"/>
          </a:p>
        </p:txBody>
      </p:sp>
      <p:sp>
        <p:nvSpPr>
          <p:cNvPr id="17" name="Google Shape;244;p16">
            <a:extLst>
              <a:ext uri="{FF2B5EF4-FFF2-40B4-BE49-F238E27FC236}">
                <a16:creationId xmlns:a16="http://schemas.microsoft.com/office/drawing/2014/main" id="{8C298F22-7560-9549-B4E0-014B991CA71F}"/>
              </a:ext>
            </a:extLst>
          </p:cNvPr>
          <p:cNvSpPr/>
          <p:nvPr userDrawn="1"/>
        </p:nvSpPr>
        <p:spPr>
          <a:xfrm>
            <a:off x="9881975" y="345901"/>
            <a:ext cx="302400" cy="3024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9" name="Google Shape;156;p9">
            <a:extLst>
              <a:ext uri="{FF2B5EF4-FFF2-40B4-BE49-F238E27FC236}">
                <a16:creationId xmlns:a16="http://schemas.microsoft.com/office/drawing/2014/main" id="{6C64158B-184E-4340-9010-D9337DE67CB1}"/>
              </a:ext>
            </a:extLst>
          </p:cNvPr>
          <p:cNvSpPr txBox="1">
            <a:spLocks/>
          </p:cNvSpPr>
          <p:nvPr userDrawn="1"/>
        </p:nvSpPr>
        <p:spPr>
          <a:xfrm>
            <a:off x="1891575" y="6960150"/>
            <a:ext cx="7533300" cy="369300"/>
          </a:xfrm>
          <a:prstGeom prst="rect">
            <a:avLst/>
          </a:prstGeom>
          <a:ln>
            <a:noFill/>
          </a:ln>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a:t>
            </a:r>
          </a:p>
        </p:txBody>
      </p:sp>
      <p:sp>
        <p:nvSpPr>
          <p:cNvPr id="3" name="Espace réservé du numéro de diapositive 5">
            <a:extLst>
              <a:ext uri="{FF2B5EF4-FFF2-40B4-BE49-F238E27FC236}">
                <a16:creationId xmlns:a16="http://schemas.microsoft.com/office/drawing/2014/main" id="{248C4724-7FE7-11AD-7CE3-7652C96C57AD}"/>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2876432485"/>
      </p:ext>
    </p:extLst>
  </p:cSld>
  <p:clrMap bg1="lt1" tx1="dk1" bg2="dk2" tx2="lt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8"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userDrawn="1">
          <p15:clr>
            <a:srgbClr val="F26B43"/>
          </p15:clr>
        </p15:guide>
        <p15:guide id="2" pos="328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11" name="Google Shape;156;p9">
            <a:extLst>
              <a:ext uri="{FF2B5EF4-FFF2-40B4-BE49-F238E27FC236}">
                <a16:creationId xmlns:a16="http://schemas.microsoft.com/office/drawing/2014/main" id="{2C7C54EC-8B56-B5E0-2BD5-A667B1F62422}"/>
              </a:ext>
            </a:extLst>
          </p:cNvPr>
          <p:cNvSpPr txBox="1">
            <a:spLocks/>
          </p:cNvSpPr>
          <p:nvPr userDrawn="1"/>
        </p:nvSpPr>
        <p:spPr>
          <a:xfrm>
            <a:off x="1891575" y="6960150"/>
            <a:ext cx="7533300" cy="369300"/>
          </a:xfrm>
          <a:prstGeom prst="rect">
            <a:avLst/>
          </a:prstGeom>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a:t>
            </a:r>
          </a:p>
        </p:txBody>
      </p:sp>
      <p:sp>
        <p:nvSpPr>
          <p:cNvPr id="12" name="Google Shape;146;p9">
            <a:extLst>
              <a:ext uri="{FF2B5EF4-FFF2-40B4-BE49-F238E27FC236}">
                <a16:creationId xmlns:a16="http://schemas.microsoft.com/office/drawing/2014/main" id="{A3C09CA9-A12D-33E5-4A1D-A117724A40F7}"/>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3" name="Google Shape;158;p9">
            <a:extLst>
              <a:ext uri="{FF2B5EF4-FFF2-40B4-BE49-F238E27FC236}">
                <a16:creationId xmlns:a16="http://schemas.microsoft.com/office/drawing/2014/main" id="{B8005F48-0E60-1051-3D2B-394F39E93DB2}"/>
              </a:ext>
            </a:extLst>
          </p:cNvPr>
          <p:cNvCxnSpPr/>
          <p:nvPr userDrawn="1"/>
        </p:nvCxnSpPr>
        <p:spPr>
          <a:xfrm rot="10800000">
            <a:off x="456975" y="7284650"/>
            <a:ext cx="9764700" cy="0"/>
          </a:xfrm>
          <a:prstGeom prst="straightConnector1">
            <a:avLst/>
          </a:prstGeom>
          <a:noFill/>
          <a:ln w="9525" cap="flat" cmpd="sng">
            <a:solidFill>
              <a:schemeClr val="tx1"/>
            </a:solidFill>
            <a:prstDash val="solid"/>
            <a:round/>
            <a:headEnd type="none" w="med" len="med"/>
            <a:tailEnd type="none" w="med" len="med"/>
          </a:ln>
        </p:spPr>
      </p:cxnSp>
      <p:sp>
        <p:nvSpPr>
          <p:cNvPr id="20" name="Google Shape;356;p25">
            <a:extLst>
              <a:ext uri="{FF2B5EF4-FFF2-40B4-BE49-F238E27FC236}">
                <a16:creationId xmlns:a16="http://schemas.microsoft.com/office/drawing/2014/main" id="{C461009F-777B-B71A-23B1-9B5B0FFA3E02}"/>
              </a:ext>
            </a:extLst>
          </p:cNvPr>
          <p:cNvSpPr/>
          <p:nvPr userDrawn="1"/>
        </p:nvSpPr>
        <p:spPr>
          <a:xfrm>
            <a:off x="9882000" y="345600"/>
            <a:ext cx="302400" cy="302400"/>
          </a:xfrm>
          <a:prstGeom prst="ellipse">
            <a:avLst/>
          </a:prstGeom>
          <a:solidFill>
            <a:srgbClr val="69A3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0" name="Espace réservé du texte vertical 7">
            <a:extLst>
              <a:ext uri="{FF2B5EF4-FFF2-40B4-BE49-F238E27FC236}">
                <a16:creationId xmlns:a16="http://schemas.microsoft.com/office/drawing/2014/main" id="{0473F716-DB43-EC45-869A-0D368126DC99}"/>
              </a:ext>
            </a:extLst>
          </p:cNvPr>
          <p:cNvSpPr txBox="1">
            <a:spLocks/>
          </p:cNvSpPr>
          <p:nvPr userDrawn="1"/>
        </p:nvSpPr>
        <p:spPr>
          <a:xfrm rot="5400000">
            <a:off x="6915608" y="3437684"/>
            <a:ext cx="6245676" cy="587109"/>
          </a:xfrm>
          <a:prstGeom prst="rect">
            <a:avLst/>
          </a:prstGeom>
        </p:spPr>
        <p:txBody>
          <a:bodyPr vert="horz" lIns="72000" tIns="11520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a:p>
        </p:txBody>
      </p:sp>
      <p:sp>
        <p:nvSpPr>
          <p:cNvPr id="2" name="Espace réservé du numéro de diapositive 5">
            <a:extLst>
              <a:ext uri="{FF2B5EF4-FFF2-40B4-BE49-F238E27FC236}">
                <a16:creationId xmlns:a16="http://schemas.microsoft.com/office/drawing/2014/main" id="{596D2162-C10F-69FF-528C-8A05A636A3C3}"/>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49639262"/>
      </p:ext>
    </p:extLst>
  </p:cSld>
  <p:clrMap bg1="lt1" tx1="dk1" bg2="dk2" tx2="lt2" accent1="accent1" accent2="accent2" accent3="accent3" accent4="accent4" accent5="accent5" accent6="accent6" hlink="hlink" folHlink="folHlink"/>
  <p:sldLayoutIdLst>
    <p:sldLayoutId id="2147484206" r:id="rId1"/>
    <p:sldLayoutId id="2147484207" r:id="rId2"/>
    <p:sldLayoutId id="2147484208" r:id="rId3"/>
    <p:sldLayoutId id="2147484209" r:id="rId4"/>
    <p:sldLayoutId id="214748421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userDrawn="1">
          <p15:clr>
            <a:srgbClr val="F26B43"/>
          </p15:clr>
        </p15:guide>
        <p15:guide id="2" pos="328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10" name="Google Shape;156;p9">
            <a:extLst>
              <a:ext uri="{FF2B5EF4-FFF2-40B4-BE49-F238E27FC236}">
                <a16:creationId xmlns:a16="http://schemas.microsoft.com/office/drawing/2014/main" id="{E7E67B6D-E01C-E776-084D-41DF46CB2FBF}"/>
              </a:ext>
            </a:extLst>
          </p:cNvPr>
          <p:cNvSpPr txBox="1">
            <a:spLocks/>
          </p:cNvSpPr>
          <p:nvPr userDrawn="1"/>
        </p:nvSpPr>
        <p:spPr>
          <a:xfrm>
            <a:off x="1891575" y="6960150"/>
            <a:ext cx="7533300" cy="369300"/>
          </a:xfrm>
          <a:prstGeom prst="rect">
            <a:avLst/>
          </a:prstGeom>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a:t>
            </a:r>
          </a:p>
        </p:txBody>
      </p:sp>
      <p:sp>
        <p:nvSpPr>
          <p:cNvPr id="11" name="Google Shape;146;p9">
            <a:extLst>
              <a:ext uri="{FF2B5EF4-FFF2-40B4-BE49-F238E27FC236}">
                <a16:creationId xmlns:a16="http://schemas.microsoft.com/office/drawing/2014/main" id="{F57F7870-C48B-0D3F-EA13-D3E8C5BB08B3}"/>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2" name="Google Shape;158;p9">
            <a:extLst>
              <a:ext uri="{FF2B5EF4-FFF2-40B4-BE49-F238E27FC236}">
                <a16:creationId xmlns:a16="http://schemas.microsoft.com/office/drawing/2014/main" id="{97E34E15-5138-C523-7F92-DC90233D99DD}"/>
              </a:ext>
            </a:extLst>
          </p:cNvPr>
          <p:cNvCxnSpPr/>
          <p:nvPr userDrawn="1"/>
        </p:nvCxnSpPr>
        <p:spPr>
          <a:xfrm rot="10800000">
            <a:off x="456975" y="7284650"/>
            <a:ext cx="9764700" cy="0"/>
          </a:xfrm>
          <a:prstGeom prst="straightConnector1">
            <a:avLst/>
          </a:prstGeom>
          <a:noFill/>
          <a:ln w="9525" cap="flat" cmpd="sng">
            <a:solidFill>
              <a:schemeClr val="tx1"/>
            </a:solidFill>
            <a:prstDash val="solid"/>
            <a:round/>
            <a:headEnd type="none" w="med" len="med"/>
            <a:tailEnd type="none" w="med" len="med"/>
          </a:ln>
        </p:spPr>
      </p:cxnSp>
      <p:sp>
        <p:nvSpPr>
          <p:cNvPr id="15" name="Google Shape;676;p51">
            <a:extLst>
              <a:ext uri="{FF2B5EF4-FFF2-40B4-BE49-F238E27FC236}">
                <a16:creationId xmlns:a16="http://schemas.microsoft.com/office/drawing/2014/main" id="{9230A0DF-9C38-290B-3D35-F097B66FBA02}"/>
              </a:ext>
            </a:extLst>
          </p:cNvPr>
          <p:cNvSpPr/>
          <p:nvPr userDrawn="1"/>
        </p:nvSpPr>
        <p:spPr>
          <a:xfrm>
            <a:off x="9882000" y="345600"/>
            <a:ext cx="302400" cy="302400"/>
          </a:xfrm>
          <a:prstGeom prst="ellipse">
            <a:avLst/>
          </a:prstGeom>
          <a:solidFill>
            <a:srgbClr val="5BA8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6" name="Espace réservé du texte vertical 7">
            <a:extLst>
              <a:ext uri="{FF2B5EF4-FFF2-40B4-BE49-F238E27FC236}">
                <a16:creationId xmlns:a16="http://schemas.microsoft.com/office/drawing/2014/main" id="{C345BD56-B711-0646-9F04-DE4730121FDC}"/>
              </a:ext>
            </a:extLst>
          </p:cNvPr>
          <p:cNvSpPr txBox="1">
            <a:spLocks/>
          </p:cNvSpPr>
          <p:nvPr userDrawn="1"/>
        </p:nvSpPr>
        <p:spPr>
          <a:xfrm rot="5400000">
            <a:off x="6915608" y="3437684"/>
            <a:ext cx="6245676" cy="587109"/>
          </a:xfrm>
          <a:prstGeom prst="rect">
            <a:avLst/>
          </a:prstGeom>
        </p:spPr>
        <p:txBody>
          <a:bodyPr vert="horz" lIns="72000" tIns="11520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6200">
              <a:lnSpc>
                <a:spcPct val="115000"/>
              </a:lnSpc>
            </a:pPr>
            <a:endParaRPr lang="fr-FR"/>
          </a:p>
        </p:txBody>
      </p:sp>
      <p:sp>
        <p:nvSpPr>
          <p:cNvPr id="2" name="Espace réservé du numéro de diapositive 5">
            <a:extLst>
              <a:ext uri="{FF2B5EF4-FFF2-40B4-BE49-F238E27FC236}">
                <a16:creationId xmlns:a16="http://schemas.microsoft.com/office/drawing/2014/main" id="{46561902-D095-63D7-E948-C81665465E5D}"/>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72875024"/>
      </p:ext>
    </p:extLst>
  </p:cSld>
  <p:clrMap bg1="lt1" tx1="dk1" bg2="dk2" tx2="lt2" accent1="accent1" accent2="accent2" accent3="accent3" accent4="accent4" accent5="accent5" accent6="accent6" hlink="hlink" folHlink="folHlink"/>
  <p:sldLayoutIdLst>
    <p:sldLayoutId id="2147484153" r:id="rId1"/>
    <p:sldLayoutId id="2147484166" r:id="rId2"/>
    <p:sldLayoutId id="2147484173" r:id="rId3"/>
    <p:sldLayoutId id="2147484174" r:id="rId4"/>
    <p:sldLayoutId id="2147484196"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userDrawn="1">
          <p15:clr>
            <a:srgbClr val="F26B43"/>
          </p15:clr>
        </p15:guide>
        <p15:guide id="2" pos="328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10" name="Google Shape;156;p9">
            <a:extLst>
              <a:ext uri="{FF2B5EF4-FFF2-40B4-BE49-F238E27FC236}">
                <a16:creationId xmlns:a16="http://schemas.microsoft.com/office/drawing/2014/main" id="{08581B03-18E5-2C72-B10C-C955717AD4D0}"/>
              </a:ext>
            </a:extLst>
          </p:cNvPr>
          <p:cNvSpPr txBox="1">
            <a:spLocks/>
          </p:cNvSpPr>
          <p:nvPr userDrawn="1"/>
        </p:nvSpPr>
        <p:spPr>
          <a:xfrm>
            <a:off x="1891575" y="6960150"/>
            <a:ext cx="7533300" cy="369300"/>
          </a:xfrm>
          <a:prstGeom prst="rect">
            <a:avLst/>
          </a:prstGeom>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a:t>
            </a:r>
          </a:p>
        </p:txBody>
      </p:sp>
      <p:sp>
        <p:nvSpPr>
          <p:cNvPr id="11" name="Google Shape;146;p9">
            <a:extLst>
              <a:ext uri="{FF2B5EF4-FFF2-40B4-BE49-F238E27FC236}">
                <a16:creationId xmlns:a16="http://schemas.microsoft.com/office/drawing/2014/main" id="{A02BC12D-517A-FEDD-E1AD-E37B1701220A}"/>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2" name="Google Shape;158;p9">
            <a:extLst>
              <a:ext uri="{FF2B5EF4-FFF2-40B4-BE49-F238E27FC236}">
                <a16:creationId xmlns:a16="http://schemas.microsoft.com/office/drawing/2014/main" id="{71CAEB51-1B43-C785-2183-69D627C3379D}"/>
              </a:ext>
            </a:extLst>
          </p:cNvPr>
          <p:cNvCxnSpPr/>
          <p:nvPr userDrawn="1"/>
        </p:nvCxnSpPr>
        <p:spPr>
          <a:xfrm rot="10800000">
            <a:off x="456975" y="7284650"/>
            <a:ext cx="9764700" cy="0"/>
          </a:xfrm>
          <a:prstGeom prst="straightConnector1">
            <a:avLst/>
          </a:prstGeom>
          <a:noFill/>
          <a:ln w="9525" cap="flat" cmpd="sng">
            <a:solidFill>
              <a:schemeClr val="tx1"/>
            </a:solidFill>
            <a:prstDash val="solid"/>
            <a:round/>
            <a:headEnd type="none" w="med" len="med"/>
            <a:tailEnd type="none" w="med" len="med"/>
          </a:ln>
        </p:spPr>
      </p:cxnSp>
      <p:sp>
        <p:nvSpPr>
          <p:cNvPr id="15" name="Google Shape;836;p64">
            <a:extLst>
              <a:ext uri="{FF2B5EF4-FFF2-40B4-BE49-F238E27FC236}">
                <a16:creationId xmlns:a16="http://schemas.microsoft.com/office/drawing/2014/main" id="{39FAF2F3-6917-67A1-D302-F0CA8BF96528}"/>
              </a:ext>
            </a:extLst>
          </p:cNvPr>
          <p:cNvSpPr/>
          <p:nvPr userDrawn="1"/>
        </p:nvSpPr>
        <p:spPr>
          <a:xfrm>
            <a:off x="9882000" y="345600"/>
            <a:ext cx="302400" cy="302400"/>
          </a:xfrm>
          <a:prstGeom prst="ellipse">
            <a:avLst/>
          </a:prstGeom>
          <a:solidFill>
            <a:srgbClr val="7E45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6" name="Espace réservé du texte vertical 7">
            <a:extLst>
              <a:ext uri="{FF2B5EF4-FFF2-40B4-BE49-F238E27FC236}">
                <a16:creationId xmlns:a16="http://schemas.microsoft.com/office/drawing/2014/main" id="{B413CD6C-33EC-724D-8846-040BE384BC58}"/>
              </a:ext>
            </a:extLst>
          </p:cNvPr>
          <p:cNvSpPr txBox="1">
            <a:spLocks/>
          </p:cNvSpPr>
          <p:nvPr userDrawn="1"/>
        </p:nvSpPr>
        <p:spPr>
          <a:xfrm rot="5400000">
            <a:off x="6915608" y="3437684"/>
            <a:ext cx="6245676" cy="587109"/>
          </a:xfrm>
          <a:prstGeom prst="rect">
            <a:avLst/>
          </a:prstGeom>
        </p:spPr>
        <p:txBody>
          <a:bodyPr vert="horz" lIns="72000" tIns="11520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6200">
              <a:lnSpc>
                <a:spcPct val="115000"/>
              </a:lnSpc>
            </a:pPr>
            <a:endParaRPr lang="fr-FR" b="1">
              <a:latin typeface="Century Gothic" panose="020B0502020202020204" pitchFamily="34" charset="0"/>
            </a:endParaRPr>
          </a:p>
          <a:p>
            <a:endParaRPr lang="fr-FR"/>
          </a:p>
        </p:txBody>
      </p:sp>
      <p:sp>
        <p:nvSpPr>
          <p:cNvPr id="2" name="Espace réservé du numéro de diapositive 5">
            <a:extLst>
              <a:ext uri="{FF2B5EF4-FFF2-40B4-BE49-F238E27FC236}">
                <a16:creationId xmlns:a16="http://schemas.microsoft.com/office/drawing/2014/main" id="{5413317E-1CE0-0226-644C-B171C5C45870}"/>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62004933"/>
      </p:ext>
    </p:extLst>
  </p:cSld>
  <p:clrMap bg1="lt1" tx1="dk1" bg2="dk2" tx2="lt2" accent1="accent1" accent2="accent2" accent3="accent3" accent4="accent4" accent5="accent5" accent6="accent6" hlink="hlink" folHlink="folHlink"/>
  <p:sldLayoutIdLst>
    <p:sldLayoutId id="2147484154" r:id="rId1"/>
    <p:sldLayoutId id="2147484165" r:id="rId2"/>
    <p:sldLayoutId id="2147484172" r:id="rId3"/>
    <p:sldLayoutId id="2147484175" r:id="rId4"/>
    <p:sldLayoutId id="2147484197" r:id="rId5"/>
    <p:sldLayoutId id="2147484241"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a:p>
        </p:txBody>
      </p:sp>
      <p:sp>
        <p:nvSpPr>
          <p:cNvPr id="10" name="Google Shape;156;p9">
            <a:extLst>
              <a:ext uri="{FF2B5EF4-FFF2-40B4-BE49-F238E27FC236}">
                <a16:creationId xmlns:a16="http://schemas.microsoft.com/office/drawing/2014/main" id="{56974AE2-FF20-3C0E-3A4A-4CD308D56DAE}"/>
              </a:ext>
            </a:extLst>
          </p:cNvPr>
          <p:cNvSpPr txBox="1">
            <a:spLocks/>
          </p:cNvSpPr>
          <p:nvPr userDrawn="1"/>
        </p:nvSpPr>
        <p:spPr>
          <a:xfrm>
            <a:off x="1891575" y="6960150"/>
            <a:ext cx="7533300" cy="369300"/>
          </a:xfrm>
          <a:prstGeom prst="rect">
            <a:avLst/>
          </a:prstGeom>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a:t>
            </a:r>
          </a:p>
        </p:txBody>
      </p:sp>
      <p:sp>
        <p:nvSpPr>
          <p:cNvPr id="11" name="Google Shape;146;p9">
            <a:extLst>
              <a:ext uri="{FF2B5EF4-FFF2-40B4-BE49-F238E27FC236}">
                <a16:creationId xmlns:a16="http://schemas.microsoft.com/office/drawing/2014/main" id="{7650484E-7A47-EC2E-2DCC-61FC4976C26B}"/>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2" name="Google Shape;158;p9">
            <a:extLst>
              <a:ext uri="{FF2B5EF4-FFF2-40B4-BE49-F238E27FC236}">
                <a16:creationId xmlns:a16="http://schemas.microsoft.com/office/drawing/2014/main" id="{9C10C6C7-FC99-321D-E527-1A6572492E8F}"/>
              </a:ext>
            </a:extLst>
          </p:cNvPr>
          <p:cNvCxnSpPr/>
          <p:nvPr userDrawn="1"/>
        </p:nvCxnSpPr>
        <p:spPr>
          <a:xfrm rot="10800000">
            <a:off x="456975" y="7284650"/>
            <a:ext cx="9764700" cy="0"/>
          </a:xfrm>
          <a:prstGeom prst="straightConnector1">
            <a:avLst/>
          </a:prstGeom>
          <a:noFill/>
          <a:ln w="9525" cap="flat" cmpd="sng">
            <a:solidFill>
              <a:schemeClr val="tx1"/>
            </a:solidFill>
            <a:prstDash val="solid"/>
            <a:round/>
            <a:headEnd type="none" w="med" len="med"/>
            <a:tailEnd type="none" w="med" len="med"/>
          </a:ln>
        </p:spPr>
      </p:cxnSp>
      <p:sp>
        <p:nvSpPr>
          <p:cNvPr id="15" name="Google Shape;515;p38">
            <a:extLst>
              <a:ext uri="{FF2B5EF4-FFF2-40B4-BE49-F238E27FC236}">
                <a16:creationId xmlns:a16="http://schemas.microsoft.com/office/drawing/2014/main" id="{80E15C82-1AFF-5978-C8D0-47B83DB9113C}"/>
              </a:ext>
            </a:extLst>
          </p:cNvPr>
          <p:cNvSpPr/>
          <p:nvPr userDrawn="1"/>
        </p:nvSpPr>
        <p:spPr>
          <a:xfrm>
            <a:off x="9882000" y="345600"/>
            <a:ext cx="302400" cy="302400"/>
          </a:xfrm>
          <a:prstGeom prst="ellipse">
            <a:avLst/>
          </a:prstGeom>
          <a:solidFill>
            <a:srgbClr val="E6D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6" name="Espace réservé du texte vertical 7">
            <a:extLst>
              <a:ext uri="{FF2B5EF4-FFF2-40B4-BE49-F238E27FC236}">
                <a16:creationId xmlns:a16="http://schemas.microsoft.com/office/drawing/2014/main" id="{EEE59CF0-9D54-FB43-8DD5-635EE7E9862B}"/>
              </a:ext>
            </a:extLst>
          </p:cNvPr>
          <p:cNvSpPr txBox="1">
            <a:spLocks/>
          </p:cNvSpPr>
          <p:nvPr userDrawn="1"/>
        </p:nvSpPr>
        <p:spPr>
          <a:xfrm rot="5400000">
            <a:off x="6915607" y="3437683"/>
            <a:ext cx="6245676" cy="587109"/>
          </a:xfrm>
          <a:prstGeom prst="rect">
            <a:avLst/>
          </a:prstGeom>
        </p:spPr>
        <p:txBody>
          <a:bodyPr vert="horz" lIns="72000" tIns="11520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6200">
              <a:lnSpc>
                <a:spcPct val="115000"/>
              </a:lnSpc>
            </a:pPr>
            <a:endParaRPr lang="fr-FR" b="1">
              <a:latin typeface="Century Gothic" panose="020B0502020202020204" pitchFamily="34" charset="0"/>
            </a:endParaRPr>
          </a:p>
          <a:p>
            <a:endParaRPr lang="fr-FR"/>
          </a:p>
        </p:txBody>
      </p:sp>
      <p:sp>
        <p:nvSpPr>
          <p:cNvPr id="2" name="Espace réservé du numéro de diapositive 5">
            <a:extLst>
              <a:ext uri="{FF2B5EF4-FFF2-40B4-BE49-F238E27FC236}">
                <a16:creationId xmlns:a16="http://schemas.microsoft.com/office/drawing/2014/main" id="{2D40A9EB-58A3-0AC0-351F-581BCAEADC8A}"/>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967192862"/>
      </p:ext>
    </p:extLst>
  </p:cSld>
  <p:clrMap bg1="lt1" tx1="dk1" bg2="dk2" tx2="lt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5875" y="654100"/>
            <a:ext cx="9094200" cy="841800"/>
          </a:xfrm>
          <a:prstGeom prst="rect">
            <a:avLst/>
          </a:prstGeom>
          <a:noFill/>
          <a:ln>
            <a:noFill/>
          </a:ln>
        </p:spPr>
        <p:txBody>
          <a:bodyPr spcFirstLastPara="1" wrap="square" lIns="114375" tIns="114375" rIns="114375" bIns="114375" anchor="t" anchorCtr="0">
            <a:normAutofit/>
          </a:bodyPr>
          <a:lstStyle>
            <a:lvl1pPr lvl="0" rtl="0">
              <a:spcBef>
                <a:spcPts val="0"/>
              </a:spcBef>
              <a:spcAft>
                <a:spcPts val="0"/>
              </a:spcAft>
              <a:buClr>
                <a:srgbClr val="1C1C1C"/>
              </a:buClr>
              <a:buSzPts val="3000"/>
              <a:buFont typeface="Century Gothic"/>
              <a:buNone/>
              <a:defRPr sz="3000" b="1">
                <a:solidFill>
                  <a:srgbClr val="1C1C1C"/>
                </a:solidFill>
                <a:latin typeface="Century Gothic"/>
                <a:ea typeface="Century Gothic"/>
                <a:cs typeface="Century Gothic"/>
                <a:sym typeface="Century Gothic"/>
              </a:defRPr>
            </a:lvl1pPr>
            <a:lvl2pPr lvl="1"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2pPr>
            <a:lvl3pPr lvl="2"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3pPr>
            <a:lvl4pPr lvl="3"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4pPr>
            <a:lvl5pPr lvl="4"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5pPr>
            <a:lvl6pPr lvl="5"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6pPr>
            <a:lvl7pPr lvl="6"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7pPr>
            <a:lvl8pPr lvl="7"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8pPr>
            <a:lvl9pPr lvl="8" rtl="0">
              <a:spcBef>
                <a:spcPts val="0"/>
              </a:spcBef>
              <a:spcAft>
                <a:spcPts val="0"/>
              </a:spcAft>
              <a:buClr>
                <a:srgbClr val="1C1C1C"/>
              </a:buClr>
              <a:buSzPts val="3500"/>
              <a:buFont typeface="Proxima Nova Semibold"/>
              <a:buNone/>
              <a:defRPr sz="3500">
                <a:solidFill>
                  <a:srgbClr val="1C1C1C"/>
                </a:solidFill>
                <a:latin typeface="Proxima Nova Semibold"/>
                <a:ea typeface="Proxima Nova Semibold"/>
                <a:cs typeface="Proxima Nova Semibold"/>
                <a:sym typeface="Proxima Nova Semibold"/>
              </a:defRPr>
            </a:lvl9pPr>
          </a:lstStyle>
          <a:p>
            <a:endParaRPr/>
          </a:p>
        </p:txBody>
      </p:sp>
      <p:sp>
        <p:nvSpPr>
          <p:cNvPr id="7" name="Google Shape;7;p1"/>
          <p:cNvSpPr txBox="1">
            <a:spLocks noGrp="1"/>
          </p:cNvSpPr>
          <p:nvPr>
            <p:ph type="body" idx="1"/>
          </p:nvPr>
        </p:nvSpPr>
        <p:spPr>
          <a:xfrm>
            <a:off x="355875" y="1693925"/>
            <a:ext cx="9094200" cy="5021400"/>
          </a:xfrm>
          <a:prstGeom prst="rect">
            <a:avLst/>
          </a:prstGeom>
          <a:noFill/>
          <a:ln>
            <a:noFill/>
          </a:ln>
        </p:spPr>
        <p:txBody>
          <a:bodyPr spcFirstLastPara="1" wrap="square" lIns="114375" tIns="114375" rIns="114375" bIns="114375" anchor="t" anchorCtr="0">
            <a:normAutofit/>
          </a:bodyPr>
          <a:lstStyle>
            <a:lvl1pPr marL="457200" lvl="0" indent="-381000" rtl="0">
              <a:lnSpc>
                <a:spcPct val="115000"/>
              </a:lnSpc>
              <a:spcBef>
                <a:spcPts val="0"/>
              </a:spcBef>
              <a:spcAft>
                <a:spcPts val="0"/>
              </a:spcAft>
              <a:buClr>
                <a:srgbClr val="FC4128"/>
              </a:buClr>
              <a:buSzPts val="2400"/>
              <a:buFont typeface="Century Gothic"/>
              <a:buChar char="●"/>
              <a:defRPr sz="2400" b="1">
                <a:solidFill>
                  <a:srgbClr val="1C1C1C"/>
                </a:solidFill>
                <a:latin typeface="Century Gothic"/>
                <a:ea typeface="Century Gothic"/>
                <a:cs typeface="Century Gothic"/>
                <a:sym typeface="Century Gothic"/>
              </a:defRPr>
            </a:lvl1pPr>
            <a:lvl2pPr marL="914400" lvl="1"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2pPr>
            <a:lvl3pPr marL="1371600" lvl="2"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3pPr>
            <a:lvl4pPr marL="1828800" lvl="3"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4pPr>
            <a:lvl5pPr marL="2286000" lvl="4"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5pPr>
            <a:lvl6pPr marL="2743200" lvl="5"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6pPr>
            <a:lvl7pPr marL="3200400" lvl="6"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7pPr>
            <a:lvl8pPr marL="3657600" lvl="7"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8pPr>
            <a:lvl9pPr marL="4114800" lvl="8" indent="-342900" rtl="0">
              <a:lnSpc>
                <a:spcPct val="115000"/>
              </a:lnSpc>
              <a:spcBef>
                <a:spcPts val="0"/>
              </a:spcBef>
              <a:spcAft>
                <a:spcPts val="0"/>
              </a:spcAft>
              <a:buClr>
                <a:srgbClr val="FC4128"/>
              </a:buClr>
              <a:buSzPts val="1800"/>
              <a:buFont typeface="Century Gothic"/>
              <a:buChar char="■"/>
              <a:defRPr sz="1800">
                <a:solidFill>
                  <a:srgbClr val="1C1C1C"/>
                </a:solidFill>
                <a:latin typeface="Century Gothic"/>
                <a:ea typeface="Century Gothic"/>
                <a:cs typeface="Century Gothic"/>
                <a:sym typeface="Century Gothic"/>
              </a:defRPr>
            </a:lvl9pPr>
          </a:lstStyle>
          <a:p>
            <a:endParaRPr lang="fr-FR"/>
          </a:p>
          <a:p>
            <a:pPr lvl="1"/>
            <a:endParaRPr lang="fr-FR"/>
          </a:p>
          <a:p>
            <a:endParaRPr/>
          </a:p>
        </p:txBody>
      </p:sp>
      <p:sp>
        <p:nvSpPr>
          <p:cNvPr id="11" name="Google Shape;146;p9">
            <a:extLst>
              <a:ext uri="{FF2B5EF4-FFF2-40B4-BE49-F238E27FC236}">
                <a16:creationId xmlns:a16="http://schemas.microsoft.com/office/drawing/2014/main" id="{4A3EB722-71CB-3382-A0EE-9FEFDDB58830}"/>
              </a:ext>
            </a:extLst>
          </p:cNvPr>
          <p:cNvSpPr txBox="1"/>
          <p:nvPr userDrawn="1"/>
        </p:nvSpPr>
        <p:spPr>
          <a:xfrm>
            <a:off x="355875" y="6960150"/>
            <a:ext cx="1331700" cy="369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fr" sz="1200">
                <a:solidFill>
                  <a:srgbClr val="1C1C1C"/>
                </a:solidFill>
                <a:latin typeface="Century Gothic"/>
                <a:ea typeface="Century Gothic"/>
                <a:cs typeface="Century Gothic"/>
                <a:sym typeface="Century Gothic"/>
              </a:rPr>
              <a:t>Groupe3E.fr</a:t>
            </a:r>
            <a:r>
              <a:rPr lang="fr" sz="900">
                <a:solidFill>
                  <a:srgbClr val="1C1C1C"/>
                </a:solidFill>
                <a:latin typeface="Century Gothic"/>
                <a:ea typeface="Century Gothic"/>
                <a:cs typeface="Century Gothic"/>
                <a:sym typeface="Century Gothic"/>
              </a:rPr>
              <a:t> </a:t>
            </a:r>
            <a:endParaRPr sz="900">
              <a:solidFill>
                <a:srgbClr val="1C1C1C"/>
              </a:solidFill>
              <a:latin typeface="Century Gothic"/>
              <a:ea typeface="Century Gothic"/>
              <a:cs typeface="Century Gothic"/>
              <a:sym typeface="Century Gothic"/>
            </a:endParaRPr>
          </a:p>
        </p:txBody>
      </p:sp>
      <p:cxnSp>
        <p:nvCxnSpPr>
          <p:cNvPr id="12" name="Google Shape;158;p9">
            <a:extLst>
              <a:ext uri="{FF2B5EF4-FFF2-40B4-BE49-F238E27FC236}">
                <a16:creationId xmlns:a16="http://schemas.microsoft.com/office/drawing/2014/main" id="{C33F37EF-F8AF-7D7A-BFAB-9EAD9DBD2A43}"/>
              </a:ext>
            </a:extLst>
          </p:cNvPr>
          <p:cNvCxnSpPr/>
          <p:nvPr userDrawn="1"/>
        </p:nvCxnSpPr>
        <p:spPr>
          <a:xfrm rot="10800000">
            <a:off x="419675" y="7274664"/>
            <a:ext cx="9764700" cy="0"/>
          </a:xfrm>
          <a:prstGeom prst="straightConnector1">
            <a:avLst/>
          </a:prstGeom>
          <a:noFill/>
          <a:ln w="9525" cap="flat" cmpd="sng">
            <a:solidFill>
              <a:schemeClr val="tx1"/>
            </a:solidFill>
            <a:prstDash val="solid"/>
            <a:round/>
            <a:headEnd type="none" w="med" len="med"/>
            <a:tailEnd type="none" w="med" len="med"/>
          </a:ln>
        </p:spPr>
      </p:cxnSp>
      <p:sp>
        <p:nvSpPr>
          <p:cNvPr id="16" name="Espace réservé du texte vertical 7">
            <a:extLst>
              <a:ext uri="{FF2B5EF4-FFF2-40B4-BE49-F238E27FC236}">
                <a16:creationId xmlns:a16="http://schemas.microsoft.com/office/drawing/2014/main" id="{5B2919A8-93A2-3C4B-85D6-FA82FA52C082}"/>
              </a:ext>
            </a:extLst>
          </p:cNvPr>
          <p:cNvSpPr txBox="1">
            <a:spLocks/>
          </p:cNvSpPr>
          <p:nvPr userDrawn="1"/>
        </p:nvSpPr>
        <p:spPr>
          <a:xfrm rot="5400000">
            <a:off x="6915608" y="3437685"/>
            <a:ext cx="6245676" cy="587109"/>
          </a:xfrm>
          <a:prstGeom prst="rect">
            <a:avLst/>
          </a:prstGeom>
        </p:spPr>
        <p:txBody>
          <a:bodyPr vert="horz" lIns="72000" tIns="11520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90000"/>
              </a:lnSpc>
              <a:spcBef>
                <a:spcPts val="0"/>
              </a:spcBef>
              <a:spcAft>
                <a:spcPts val="0"/>
              </a:spcAft>
              <a:buClr>
                <a:srgbClr val="FC4128"/>
              </a:buClr>
              <a:buSzPts val="2400"/>
              <a:buFont typeface="Century Gothic"/>
              <a:buNone/>
              <a:tabLst/>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6200">
              <a:lnSpc>
                <a:spcPct val="115000"/>
              </a:lnSpc>
            </a:pPr>
            <a:endParaRPr lang="fr-FR" b="1">
              <a:latin typeface="Century Gothic" panose="020B0502020202020204" pitchFamily="34" charset="0"/>
            </a:endParaRPr>
          </a:p>
          <a:p>
            <a:endParaRPr lang="fr-FR"/>
          </a:p>
        </p:txBody>
      </p:sp>
      <p:sp>
        <p:nvSpPr>
          <p:cNvPr id="17" name="Google Shape;244;p16">
            <a:extLst>
              <a:ext uri="{FF2B5EF4-FFF2-40B4-BE49-F238E27FC236}">
                <a16:creationId xmlns:a16="http://schemas.microsoft.com/office/drawing/2014/main" id="{8C298F22-7560-9549-B4E0-014B991CA71F}"/>
              </a:ext>
            </a:extLst>
          </p:cNvPr>
          <p:cNvSpPr/>
          <p:nvPr userDrawn="1"/>
        </p:nvSpPr>
        <p:spPr>
          <a:xfrm>
            <a:off x="9881975" y="345901"/>
            <a:ext cx="302400" cy="302400"/>
          </a:xfrm>
          <a:prstGeom prst="ellipse">
            <a:avLst/>
          </a:prstGeom>
          <a:solidFill>
            <a:srgbClr val="FC4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C4128"/>
              </a:solidFill>
            </a:endParaRPr>
          </a:p>
        </p:txBody>
      </p:sp>
      <p:sp>
        <p:nvSpPr>
          <p:cNvPr id="19" name="Google Shape;156;p9">
            <a:extLst>
              <a:ext uri="{FF2B5EF4-FFF2-40B4-BE49-F238E27FC236}">
                <a16:creationId xmlns:a16="http://schemas.microsoft.com/office/drawing/2014/main" id="{6C64158B-184E-4340-9010-D9337DE67CB1}"/>
              </a:ext>
            </a:extLst>
          </p:cNvPr>
          <p:cNvSpPr txBox="1">
            <a:spLocks/>
          </p:cNvSpPr>
          <p:nvPr userDrawn="1"/>
        </p:nvSpPr>
        <p:spPr>
          <a:xfrm>
            <a:off x="1891575" y="6960150"/>
            <a:ext cx="7533300" cy="369300"/>
          </a:xfrm>
          <a:prstGeom prst="rect">
            <a:avLst/>
          </a:prstGeom>
          <a:ln>
            <a:noFill/>
          </a:ln>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1C1C1C"/>
              </a:buClr>
              <a:buSzPts val="900"/>
              <a:buFont typeface="Arial"/>
              <a:buNone/>
              <a:defRPr sz="900" b="0" i="0" u="none" strike="noStrike" cap="none">
                <a:solidFill>
                  <a:srgbClr val="1C1C1C"/>
                </a:solidFill>
                <a:latin typeface="Arial"/>
                <a:ea typeface="Arial"/>
                <a:cs typeface="Arial"/>
                <a:sym typeface="Arial"/>
              </a:defRPr>
            </a:lvl1pPr>
            <a:lvl2pPr marR="0" lvl="1"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2pPr>
            <a:lvl3pPr marR="0" lvl="2"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3pPr>
            <a:lvl4pPr marR="0" lvl="3"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4pPr>
            <a:lvl5pPr marR="0" lvl="4"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5pPr>
            <a:lvl6pPr marR="0" lvl="5"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6pPr>
            <a:lvl7pPr marR="0" lvl="6"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7pPr>
            <a:lvl8pPr marR="0" lvl="7"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8pPr>
            <a:lvl9pPr marR="0" lvl="8" algn="l" rtl="0">
              <a:lnSpc>
                <a:spcPct val="100000"/>
              </a:lnSpc>
              <a:spcBef>
                <a:spcPts val="0"/>
              </a:spcBef>
              <a:spcAft>
                <a:spcPts val="0"/>
              </a:spcAft>
              <a:buClr>
                <a:srgbClr val="1C1C1C"/>
              </a:buClr>
              <a:buSzPts val="3500"/>
              <a:buFont typeface="Proxima Nova Semibold"/>
              <a:buNone/>
              <a:defRPr sz="3500" b="0" i="0" u="none" strike="noStrike" cap="none">
                <a:solidFill>
                  <a:srgbClr val="1C1C1C"/>
                </a:solidFill>
                <a:latin typeface="Proxima Nova Semibold"/>
                <a:ea typeface="Proxima Nova Semibold"/>
                <a:cs typeface="Proxima Nova Semibold"/>
                <a:sym typeface="Proxima Nova Semibold"/>
              </a:defRPr>
            </a:lvl9pPr>
          </a:lstStyle>
          <a:p>
            <a:pPr>
              <a:buFont typeface="Century Gothic"/>
              <a:buNone/>
            </a:pPr>
            <a:r>
              <a:rPr lang="fr-FR">
                <a:latin typeface="Century Gothic" panose="020B0502020202020204" pitchFamily="34" charset="0"/>
              </a:rPr>
              <a:t>CSE </a:t>
            </a:r>
          </a:p>
        </p:txBody>
      </p:sp>
      <p:sp>
        <p:nvSpPr>
          <p:cNvPr id="3" name="Espace réservé du numéro de diapositive 5">
            <a:extLst>
              <a:ext uri="{FF2B5EF4-FFF2-40B4-BE49-F238E27FC236}">
                <a16:creationId xmlns:a16="http://schemas.microsoft.com/office/drawing/2014/main" id="{248C4724-7FE7-11AD-7CE3-7652C96C57AD}"/>
              </a:ext>
            </a:extLst>
          </p:cNvPr>
          <p:cNvSpPr txBox="1">
            <a:spLocks/>
          </p:cNvSpPr>
          <p:nvPr userDrawn="1"/>
        </p:nvSpPr>
        <p:spPr>
          <a:xfrm>
            <a:off x="9337040" y="6786884"/>
            <a:ext cx="882767" cy="446059"/>
          </a:xfrm>
          <a:prstGeom prst="rect">
            <a:avLst/>
          </a:prstGeom>
        </p:spPr>
        <p:txBody>
          <a:bodyPr vert="horz" lIns="91440" tIns="45720" rIns="91440" bIns="45720" rtlCol="0" anchor="b"/>
          <a:lstStyle>
            <a:defPPr>
              <a:defRPr lang="fr-FR"/>
            </a:defPPr>
            <a:lvl1pPr marL="0" algn="r" defTabSz="914400" rtl="0" eaLnBrk="1" latinLnBrk="0" hangingPunct="1">
              <a:defRPr sz="1200" kern="1200">
                <a:solidFill>
                  <a:srgbClr val="4B57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6E0AF7-6B87-41DF-BA14-CDD9CDFBC1E1}" type="slidenum">
              <a:rPr lang="fr-FR" b="1" smtClean="0">
                <a:solidFill>
                  <a:schemeClr val="tx1"/>
                </a:solidFill>
                <a:latin typeface="Century Gothic" panose="020B0502020202020204" pitchFamily="34" charset="0"/>
              </a:rPr>
              <a:pPr/>
              <a:t>‹N°›</a:t>
            </a:fld>
            <a:endParaRPr lang="fr-FR" b="1">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39192061"/>
      </p:ext>
    </p:extLst>
  </p:cSld>
  <p:clrMap bg1="lt1" tx1="dk1" bg2="dk2" tx2="lt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914400" marR="0" lvl="1" indent="-342900" algn="l" rtl="0">
        <a:lnSpc>
          <a:spcPct val="100000"/>
        </a:lnSpc>
        <a:spcBef>
          <a:spcPts val="0"/>
        </a:spcBef>
        <a:spcAft>
          <a:spcPts val="0"/>
        </a:spcAft>
        <a:buClr>
          <a:srgbClr val="000000"/>
        </a:buClr>
        <a:buFont typeface="Symbol" panose="05050102010706020507" pitchFamily="18" charset="2"/>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p15:clr>
            <a:srgbClr val="F26B43"/>
          </p15:clr>
        </p15:guide>
        <p15:guide id="2" pos="32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44068F-A91B-7BB3-20DD-39CB94AE2997}"/>
              </a:ext>
            </a:extLst>
          </p:cNvPr>
          <p:cNvSpPr>
            <a:spLocks noGrp="1"/>
          </p:cNvSpPr>
          <p:nvPr>
            <p:ph type="ctrTitle"/>
          </p:nvPr>
        </p:nvSpPr>
        <p:spPr/>
        <p:txBody>
          <a:bodyPr/>
          <a:lstStyle/>
          <a:p>
            <a:r>
              <a:rPr lang="fr-FR"/>
              <a:t>Expertise projet important</a:t>
            </a:r>
          </a:p>
        </p:txBody>
      </p:sp>
      <p:sp>
        <p:nvSpPr>
          <p:cNvPr id="3" name="Sous-titre 2">
            <a:extLst>
              <a:ext uri="{FF2B5EF4-FFF2-40B4-BE49-F238E27FC236}">
                <a16:creationId xmlns:a16="http://schemas.microsoft.com/office/drawing/2014/main" id="{A5645909-35B6-A45D-F0A8-C662A5812807}"/>
              </a:ext>
            </a:extLst>
          </p:cNvPr>
          <p:cNvSpPr>
            <a:spLocks noGrp="1"/>
          </p:cNvSpPr>
          <p:nvPr>
            <p:ph type="subTitle" idx="1"/>
          </p:nvPr>
        </p:nvSpPr>
        <p:spPr/>
        <p:txBody>
          <a:bodyPr/>
          <a:lstStyle/>
          <a:p>
            <a:r>
              <a:rPr lang="fr-FR" dirty="0"/>
              <a:t>Evolution de l’organisation des activités de tournages légers de La Fabrique</a:t>
            </a:r>
          </a:p>
        </p:txBody>
      </p:sp>
      <p:sp>
        <p:nvSpPr>
          <p:cNvPr id="11" name="Espace réservé du texte vertical 10">
            <a:extLst>
              <a:ext uri="{FF2B5EF4-FFF2-40B4-BE49-F238E27FC236}">
                <a16:creationId xmlns:a16="http://schemas.microsoft.com/office/drawing/2014/main" id="{D0CB4BFF-9B86-91A6-EEE9-ACAE8861B0F3}"/>
              </a:ext>
            </a:extLst>
          </p:cNvPr>
          <p:cNvSpPr>
            <a:spLocks noGrp="1"/>
          </p:cNvSpPr>
          <p:nvPr>
            <p:ph type="body" orient="vert" sz="quarter" idx="34"/>
          </p:nvPr>
        </p:nvSpPr>
        <p:spPr/>
        <p:txBody>
          <a:bodyPr/>
          <a:lstStyle/>
          <a:p>
            <a:r>
              <a:rPr lang="fr-FR" dirty="0"/>
              <a:t>Projet important – 17/04/2024</a:t>
            </a:r>
          </a:p>
        </p:txBody>
      </p:sp>
      <p:sp>
        <p:nvSpPr>
          <p:cNvPr id="12" name="Espace réservé du texte vertical 11">
            <a:extLst>
              <a:ext uri="{FF2B5EF4-FFF2-40B4-BE49-F238E27FC236}">
                <a16:creationId xmlns:a16="http://schemas.microsoft.com/office/drawing/2014/main" id="{E9FD35EA-41B4-4A9F-F3E9-D3CDDD8E9976}"/>
              </a:ext>
            </a:extLst>
          </p:cNvPr>
          <p:cNvSpPr>
            <a:spLocks noGrp="1"/>
          </p:cNvSpPr>
          <p:nvPr>
            <p:ph type="body" orient="vert" sz="quarter" idx="35"/>
          </p:nvPr>
        </p:nvSpPr>
        <p:spPr/>
        <p:txBody>
          <a:bodyPr/>
          <a:lstStyle/>
          <a:p>
            <a:r>
              <a:rPr lang="fr-FR" dirty="0"/>
              <a:t>CSE France Télévisions Réseau</a:t>
            </a:r>
          </a:p>
        </p:txBody>
      </p:sp>
      <p:sp>
        <p:nvSpPr>
          <p:cNvPr id="14" name="Espace réservé du texte vertical 13">
            <a:extLst>
              <a:ext uri="{FF2B5EF4-FFF2-40B4-BE49-F238E27FC236}">
                <a16:creationId xmlns:a16="http://schemas.microsoft.com/office/drawing/2014/main" id="{2AB13740-21E1-8B9F-B6AD-5422556AAFA3}"/>
              </a:ext>
            </a:extLst>
          </p:cNvPr>
          <p:cNvSpPr>
            <a:spLocks noGrp="1"/>
          </p:cNvSpPr>
          <p:nvPr>
            <p:ph type="body" orient="vert" sz="quarter" idx="37"/>
          </p:nvPr>
        </p:nvSpPr>
        <p:spPr>
          <a:xfrm>
            <a:off x="1122756" y="5342520"/>
            <a:ext cx="3349037" cy="223647"/>
          </a:xfrm>
        </p:spPr>
        <p:txBody>
          <a:bodyPr/>
          <a:lstStyle/>
          <a:p>
            <a:r>
              <a:rPr lang="fr-FR"/>
              <a:t>Colette </a:t>
            </a:r>
            <a:r>
              <a:rPr lang="fr-FR" err="1"/>
              <a:t>Franciosi</a:t>
            </a:r>
            <a:r>
              <a:rPr lang="fr-FR"/>
              <a:t>, chargée de projet</a:t>
            </a:r>
          </a:p>
        </p:txBody>
      </p:sp>
      <p:sp>
        <p:nvSpPr>
          <p:cNvPr id="15" name="Espace réservé du texte vertical 14">
            <a:extLst>
              <a:ext uri="{FF2B5EF4-FFF2-40B4-BE49-F238E27FC236}">
                <a16:creationId xmlns:a16="http://schemas.microsoft.com/office/drawing/2014/main" id="{37DF15FD-BA6F-C630-4F33-2AE95507E1E1}"/>
              </a:ext>
            </a:extLst>
          </p:cNvPr>
          <p:cNvSpPr>
            <a:spLocks noGrp="1"/>
          </p:cNvSpPr>
          <p:nvPr>
            <p:ph type="body" orient="vert" sz="quarter" idx="38"/>
          </p:nvPr>
        </p:nvSpPr>
        <p:spPr>
          <a:xfrm>
            <a:off x="1122754" y="5481626"/>
            <a:ext cx="3539681" cy="547402"/>
          </a:xfrm>
        </p:spPr>
        <p:txBody>
          <a:bodyPr/>
          <a:lstStyle/>
          <a:p>
            <a:r>
              <a:rPr lang="fr-FR"/>
              <a:t>Lara Levi et Echraf Mekacher, intervenantes</a:t>
            </a:r>
          </a:p>
        </p:txBody>
      </p:sp>
      <p:sp>
        <p:nvSpPr>
          <p:cNvPr id="6" name="Espace réservé du contenu 5">
            <a:extLst>
              <a:ext uri="{FF2B5EF4-FFF2-40B4-BE49-F238E27FC236}">
                <a16:creationId xmlns:a16="http://schemas.microsoft.com/office/drawing/2014/main" id="{B2DBEC98-EDC2-C7E9-96E7-97EB5BD3C506}"/>
              </a:ext>
            </a:extLst>
          </p:cNvPr>
          <p:cNvSpPr>
            <a:spLocks noGrp="1"/>
          </p:cNvSpPr>
          <p:nvPr>
            <p:ph sz="quarter" idx="33"/>
          </p:nvPr>
        </p:nvSpPr>
        <p:spPr/>
        <p:txBody>
          <a:bodyPr/>
          <a:lstStyle/>
          <a:p>
            <a:r>
              <a:rPr lang="fr-FR" dirty="0"/>
              <a:t>17 avril 2024</a:t>
            </a:r>
          </a:p>
        </p:txBody>
      </p:sp>
    </p:spTree>
    <p:extLst>
      <p:ext uri="{BB962C8B-B14F-4D97-AF65-F5344CB8AC3E}">
        <p14:creationId xmlns:p14="http://schemas.microsoft.com/office/powerpoint/2010/main" val="641270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89279F34-5A55-FBB1-0778-F0B3A910A8D2}"/>
              </a:ext>
            </a:extLst>
          </p:cNvPr>
          <p:cNvSpPr>
            <a:spLocks noGrp="1"/>
          </p:cNvSpPr>
          <p:nvPr>
            <p:ph type="ctrTitle"/>
          </p:nvPr>
        </p:nvSpPr>
        <p:spPr/>
        <p:txBody>
          <a:bodyPr/>
          <a:lstStyle/>
          <a:p>
            <a:r>
              <a:rPr lang="fr-FR"/>
              <a:t>Sommaire</a:t>
            </a:r>
          </a:p>
        </p:txBody>
      </p:sp>
      <p:sp>
        <p:nvSpPr>
          <p:cNvPr id="15" name="Sous-titre 2">
            <a:extLst>
              <a:ext uri="{FF2B5EF4-FFF2-40B4-BE49-F238E27FC236}">
                <a16:creationId xmlns:a16="http://schemas.microsoft.com/office/drawing/2014/main" id="{D674430A-EC3A-3EEB-F394-1220627EAAC6}"/>
              </a:ext>
            </a:extLst>
          </p:cNvPr>
          <p:cNvSpPr>
            <a:spLocks noGrp="1"/>
          </p:cNvSpPr>
          <p:nvPr/>
        </p:nvSpPr>
        <p:spPr>
          <a:xfrm>
            <a:off x="1022977" y="2810861"/>
            <a:ext cx="8393446" cy="1937953"/>
          </a:xfrm>
          <a:prstGeom prst="rect">
            <a:avLst/>
          </a:prstGeom>
          <a:noFill/>
          <a:ln>
            <a:noFill/>
          </a:ln>
        </p:spPr>
        <p:txBody>
          <a:bodyPr spcFirstLastPara="1" wrap="square" lIns="114375" tIns="114375" rIns="114375" bIns="114375" anchor="t" anchorCtr="0">
            <a:normAutofit/>
          </a:bodyPr>
          <a:lstStyle>
            <a:defPPr marR="0" lvl="0" algn="l" rtl="0">
              <a:lnSpc>
                <a:spcPct val="100000"/>
              </a:lnSpc>
              <a:spcBef>
                <a:spcPts val="0"/>
              </a:spcBef>
              <a:spcAft>
                <a:spcPts val="0"/>
              </a:spcAft>
            </a:defPPr>
            <a:lvl1pPr marL="76200" marR="0" lvl="0" indent="0" algn="l" rtl="0" eaLnBrk="1" hangingPunct="1">
              <a:lnSpc>
                <a:spcPct val="100000"/>
              </a:lnSpc>
              <a:spcBef>
                <a:spcPts val="0"/>
              </a:spcBef>
              <a:spcAft>
                <a:spcPts val="0"/>
              </a:spcAft>
              <a:buClr>
                <a:srgbClr val="FC4128"/>
              </a:buClr>
              <a:buSzPts val="2400"/>
              <a:buFont typeface="Arial" panose="020B0604020202020204" pitchFamily="34" charset="0"/>
              <a:buNone/>
              <a:defRPr sz="2200" b="1" i="0" u="none" strike="noStrike" cap="none">
                <a:solidFill>
                  <a:srgbClr val="1C1C1C"/>
                </a:solidFill>
                <a:latin typeface="Century Gothic"/>
                <a:ea typeface="Century Gothic"/>
                <a:cs typeface="Century Gothic"/>
                <a:sym typeface="Century Gothic"/>
              </a:defRPr>
            </a:lvl1pPr>
            <a:lvl2pPr marL="914400" marR="0" lvl="1"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2pPr>
            <a:lvl3pPr marL="1371600" marR="0" lvl="2"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3pPr>
            <a:lvl4pPr marL="1828800" marR="0" lvl="3"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4pPr>
            <a:lvl5pPr marL="2286000" marR="0" lvl="4"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5pPr>
            <a:lvl6pPr marL="2743200" marR="0" lvl="5"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6pPr>
            <a:lvl7pPr marL="3200400" marR="0" lvl="6"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7pPr>
            <a:lvl8pPr marL="3657600" marR="0" lvl="7"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8pPr>
            <a:lvl9pPr marL="4114800" marR="0" lvl="8" indent="-342900" algn="ctr" rtl="0" eaLnBrk="1" hangingPunct="1">
              <a:lnSpc>
                <a:spcPct val="100000"/>
              </a:lnSpc>
              <a:spcBef>
                <a:spcPts val="0"/>
              </a:spcBef>
              <a:spcAft>
                <a:spcPts val="0"/>
              </a:spcAft>
              <a:buClr>
                <a:srgbClr val="FC4128"/>
              </a:buClr>
              <a:buSzPts val="3500"/>
              <a:buFont typeface="Century Gothic"/>
              <a:buNone/>
              <a:defRPr sz="3500" b="0" i="0" u="none" strike="noStrike" cap="none">
                <a:solidFill>
                  <a:srgbClr val="1C1C1C"/>
                </a:solidFill>
                <a:latin typeface="Century Gothic"/>
                <a:ea typeface="Century Gothic"/>
                <a:cs typeface="Century Gothic"/>
                <a:sym typeface="Century Gothic"/>
              </a:defRPr>
            </a:lvl9pPr>
          </a:lstStyle>
          <a:p>
            <a:pPr marL="419100" indent="-342900">
              <a:buClr>
                <a:srgbClr val="69A3F6"/>
              </a:buClr>
              <a:buFont typeface="Wingdings" panose="05000000000000000000" pitchFamily="2" charset="2"/>
              <a:buChar char="î"/>
            </a:pPr>
            <a:r>
              <a:rPr lang="fr-FR" dirty="0"/>
              <a:t>Le déroulement de l’expertise et le projet</a:t>
            </a:r>
          </a:p>
          <a:p>
            <a:pPr marL="419100" indent="-342900">
              <a:buClr>
                <a:schemeClr val="accent2"/>
              </a:buClr>
              <a:buFont typeface="Wingdings" panose="05000000000000000000" pitchFamily="2" charset="2"/>
              <a:buChar char="î"/>
            </a:pPr>
            <a:r>
              <a:rPr lang="fr-FR" dirty="0"/>
              <a:t>La conduite du projet</a:t>
            </a:r>
          </a:p>
          <a:p>
            <a:pPr marL="419100" indent="-342900">
              <a:buClr>
                <a:schemeClr val="accent3"/>
              </a:buClr>
              <a:buFont typeface="Wingdings" panose="05000000000000000000" pitchFamily="2" charset="2"/>
              <a:buChar char="î"/>
            </a:pPr>
            <a:r>
              <a:rPr lang="fr-FR" dirty="0"/>
              <a:t>Les conséquences du projet pour les salariés </a:t>
            </a:r>
          </a:p>
          <a:p>
            <a:pPr marL="419100" indent="-342900">
              <a:buClr>
                <a:schemeClr val="tx2"/>
              </a:buClr>
              <a:buFont typeface="Wingdings" panose="05000000000000000000" pitchFamily="2" charset="2"/>
              <a:buChar char="î"/>
            </a:pPr>
            <a:r>
              <a:rPr lang="fr-FR" dirty="0"/>
              <a:t>Préconisations et axes de travail</a:t>
            </a:r>
          </a:p>
          <a:p>
            <a:endParaRPr lang="fr-FR" dirty="0"/>
          </a:p>
        </p:txBody>
      </p:sp>
    </p:spTree>
    <p:extLst>
      <p:ext uri="{BB962C8B-B14F-4D97-AF65-F5344CB8AC3E}">
        <p14:creationId xmlns:p14="http://schemas.microsoft.com/office/powerpoint/2010/main" val="2469849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07D3B67-9F5C-EBBC-20E1-919E2ED5D36B}"/>
              </a:ext>
            </a:extLst>
          </p:cNvPr>
          <p:cNvSpPr>
            <a:spLocks noGrp="1"/>
          </p:cNvSpPr>
          <p:nvPr>
            <p:ph type="ctrTitle"/>
          </p:nvPr>
        </p:nvSpPr>
        <p:spPr/>
        <p:txBody>
          <a:bodyPr/>
          <a:lstStyle/>
          <a:p>
            <a:r>
              <a:rPr lang="fr-FR" dirty="0"/>
              <a:t>Le déroulement de l’expertise et le projet</a:t>
            </a:r>
          </a:p>
        </p:txBody>
      </p:sp>
      <p:sp>
        <p:nvSpPr>
          <p:cNvPr id="6" name="Sous-titre 5">
            <a:extLst>
              <a:ext uri="{FF2B5EF4-FFF2-40B4-BE49-F238E27FC236}">
                <a16:creationId xmlns:a16="http://schemas.microsoft.com/office/drawing/2014/main" id="{F9B27309-5180-DBC6-7628-D0C52EC737C5}"/>
              </a:ext>
            </a:extLst>
          </p:cNvPr>
          <p:cNvSpPr>
            <a:spLocks noGrp="1"/>
          </p:cNvSpPr>
          <p:nvPr>
            <p:ph type="subTitle" idx="1"/>
          </p:nvPr>
        </p:nvSpPr>
        <p:spPr/>
        <p:txBody>
          <a:bodyPr>
            <a:normAutofit fontScale="92500" lnSpcReduction="20000"/>
          </a:bodyPr>
          <a:lstStyle/>
          <a:p>
            <a:pPr marL="419100" indent="-342900">
              <a:buClr>
                <a:srgbClr val="69A3F6"/>
              </a:buClr>
              <a:buFont typeface="Wingdings" panose="05000000000000000000" pitchFamily="2" charset="2"/>
              <a:buChar char="î"/>
            </a:pPr>
            <a:r>
              <a:rPr lang="fr-FR" dirty="0"/>
              <a:t>La demande des CSE et le déroulement de l’expertise</a:t>
            </a:r>
          </a:p>
          <a:p>
            <a:pPr marL="419100" indent="-342900">
              <a:buClr>
                <a:srgbClr val="69A3F6"/>
              </a:buClr>
              <a:buFont typeface="Wingdings" panose="05000000000000000000" pitchFamily="2" charset="2"/>
              <a:buChar char="î"/>
            </a:pPr>
            <a:endParaRPr lang="fr-FR" dirty="0"/>
          </a:p>
          <a:p>
            <a:pPr marL="419100" indent="-342900">
              <a:buClr>
                <a:srgbClr val="69A3F6"/>
              </a:buClr>
              <a:buFont typeface="Wingdings" panose="05000000000000000000" pitchFamily="2" charset="2"/>
              <a:buChar char="î"/>
            </a:pPr>
            <a:r>
              <a:rPr lang="fr-FR" dirty="0"/>
              <a:t>Le projet</a:t>
            </a:r>
          </a:p>
          <a:p>
            <a:pPr marL="419100" indent="-342900">
              <a:buClr>
                <a:srgbClr val="69A3F6"/>
              </a:buClr>
              <a:buFont typeface="Wingdings" panose="05000000000000000000" pitchFamily="2" charset="2"/>
              <a:buChar char="î"/>
            </a:pPr>
            <a:endParaRPr lang="fr-FR" dirty="0"/>
          </a:p>
          <a:p>
            <a:pPr marL="419100" indent="-342900">
              <a:buClr>
                <a:srgbClr val="69A3F6"/>
              </a:buClr>
              <a:buFont typeface="Wingdings" panose="05000000000000000000" pitchFamily="2" charset="2"/>
              <a:buChar char="î"/>
            </a:pPr>
            <a:r>
              <a:rPr lang="fr-FR" dirty="0"/>
              <a:t>Les salariés concernés par le projet</a:t>
            </a:r>
          </a:p>
          <a:p>
            <a:pPr>
              <a:buClr>
                <a:srgbClr val="69A3F6"/>
              </a:buClr>
            </a:pPr>
            <a:endParaRPr lang="fr-FR" dirty="0"/>
          </a:p>
        </p:txBody>
      </p:sp>
      <p:sp>
        <p:nvSpPr>
          <p:cNvPr id="7" name="Espace réservé du texte 6">
            <a:extLst>
              <a:ext uri="{FF2B5EF4-FFF2-40B4-BE49-F238E27FC236}">
                <a16:creationId xmlns:a16="http://schemas.microsoft.com/office/drawing/2014/main" id="{A407B190-DAD1-5CE1-8254-1B530B460344}"/>
              </a:ext>
            </a:extLst>
          </p:cNvPr>
          <p:cNvSpPr>
            <a:spLocks noGrp="1"/>
          </p:cNvSpPr>
          <p:nvPr>
            <p:ph type="body" sz="quarter" idx="10"/>
          </p:nvPr>
        </p:nvSpPr>
        <p:spPr/>
        <p:txBody>
          <a:bodyPr/>
          <a:lstStyle/>
          <a:p>
            <a:pPr marL="76200" indent="0">
              <a:buNone/>
            </a:pPr>
            <a:endParaRPr lang="fr-FR" dirty="0"/>
          </a:p>
        </p:txBody>
      </p:sp>
    </p:spTree>
    <p:extLst>
      <p:ext uri="{BB962C8B-B14F-4D97-AF65-F5344CB8AC3E}">
        <p14:creationId xmlns:p14="http://schemas.microsoft.com/office/powerpoint/2010/main" val="411517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CE1A1878-7EAF-D449-7F61-E9A1CD121DEC}"/>
              </a:ext>
            </a:extLst>
          </p:cNvPr>
          <p:cNvSpPr>
            <a:spLocks noGrp="1"/>
          </p:cNvSpPr>
          <p:nvPr>
            <p:ph type="title" idx="2"/>
          </p:nvPr>
        </p:nvSpPr>
        <p:spPr/>
        <p:txBody>
          <a:bodyPr/>
          <a:lstStyle/>
          <a:p>
            <a:r>
              <a:rPr lang="fr-FR"/>
              <a:t>La demande des CSE et le déroulement de l’expertise</a:t>
            </a:r>
          </a:p>
        </p:txBody>
      </p:sp>
      <p:sp>
        <p:nvSpPr>
          <p:cNvPr id="8" name="Sous-titre 7">
            <a:extLst>
              <a:ext uri="{FF2B5EF4-FFF2-40B4-BE49-F238E27FC236}">
                <a16:creationId xmlns:a16="http://schemas.microsoft.com/office/drawing/2014/main" id="{6CA50F1F-862A-24F3-8DC0-E7EC973FD6A6}"/>
              </a:ext>
            </a:extLst>
          </p:cNvPr>
          <p:cNvSpPr>
            <a:spLocks noGrp="1"/>
          </p:cNvSpPr>
          <p:nvPr>
            <p:ph type="subTitle" idx="1"/>
          </p:nvPr>
        </p:nvSpPr>
        <p:spPr>
          <a:xfrm>
            <a:off x="355875" y="834855"/>
            <a:ext cx="9094200" cy="609300"/>
          </a:xfrm>
        </p:spPr>
        <p:txBody>
          <a:bodyPr>
            <a:normAutofit fontScale="25000" lnSpcReduction="20000"/>
          </a:bodyPr>
          <a:lstStyle/>
          <a:p>
            <a:r>
              <a:rPr lang="fr-FR" sz="56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Lors de la réunion du 13 décembre 2023 pour le CSEC, du 15 décembre pour le CSE Siège et du 18 décembre pour le CSE Réseau France 3, chacune de ces instances a été informée en vue de sa consultation sur le projet d’évolution des activités de tournages légers de La Fabrique</a:t>
            </a:r>
          </a:p>
          <a:p>
            <a:endParaRPr lang="fr-FR"/>
          </a:p>
        </p:txBody>
      </p:sp>
      <p:sp>
        <p:nvSpPr>
          <p:cNvPr id="10" name="Espace réservé du contenu 9">
            <a:extLst>
              <a:ext uri="{FF2B5EF4-FFF2-40B4-BE49-F238E27FC236}">
                <a16:creationId xmlns:a16="http://schemas.microsoft.com/office/drawing/2014/main" id="{A873FA50-8B6E-61D6-0519-7CD3D157FC15}"/>
              </a:ext>
            </a:extLst>
          </p:cNvPr>
          <p:cNvSpPr>
            <a:spLocks noGrp="1"/>
          </p:cNvSpPr>
          <p:nvPr>
            <p:ph sz="quarter" idx="14"/>
          </p:nvPr>
        </p:nvSpPr>
        <p:spPr>
          <a:xfrm>
            <a:off x="106491" y="1716161"/>
            <a:ext cx="3232453" cy="5008659"/>
          </a:xfrm>
        </p:spPr>
        <p:txBody>
          <a:bodyPr>
            <a:normAutofit lnSpcReduction="10000"/>
          </a:bodyPr>
          <a:lstStyle/>
          <a:p>
            <a:r>
              <a:rPr lang="fr-FR" sz="1300" b="1" dirty="0"/>
              <a:t>La demande des CSE</a:t>
            </a:r>
          </a:p>
          <a:p>
            <a:pPr marL="76200" indent="0">
              <a:buNone/>
            </a:pPr>
            <a:r>
              <a:rPr lang="fr-FR" sz="1200" b="1" dirty="0"/>
              <a:t>les élus ont voté une expertise afin de :</a:t>
            </a:r>
          </a:p>
          <a:p>
            <a:pPr lvl="1"/>
            <a:r>
              <a:rPr lang="fr-FR" sz="1200" dirty="0"/>
              <a:t>Identifier et analyser les impacts du projet en termes de santé physique et mentale des salariés concernés, et en termes de conséquences sur leurs conditions de travail</a:t>
            </a:r>
          </a:p>
          <a:p>
            <a:pPr lvl="1"/>
            <a:r>
              <a:rPr lang="fr-FR" sz="1200" dirty="0"/>
              <a:t>Recueillir et identifier les interrogations et inquiétudes des salariés concernant la réorganisation</a:t>
            </a:r>
          </a:p>
          <a:p>
            <a:pPr lvl="1"/>
            <a:r>
              <a:rPr lang="fr-FR" sz="1200" dirty="0"/>
              <a:t>Elaborer et proposer des préconisations sur les moyens de prévenir les risques identifiés, ou d’en atténuer les effets.</a:t>
            </a:r>
          </a:p>
          <a:p>
            <a:pPr lvl="1"/>
            <a:r>
              <a:rPr lang="fr-FR" sz="1200" dirty="0"/>
              <a:t>« </a:t>
            </a:r>
            <a:r>
              <a:rPr lang="fr-FR" sz="1200" i="1" dirty="0"/>
              <a:t>Les aider à rendre un avis sur l’ensemble des attendus et des conséquences de ce projet </a:t>
            </a:r>
            <a:r>
              <a:rPr lang="fr-FR" sz="1200" dirty="0"/>
              <a:t>»</a:t>
            </a:r>
          </a:p>
        </p:txBody>
      </p:sp>
      <p:sp>
        <p:nvSpPr>
          <p:cNvPr id="11" name="Espace réservé du contenu 10">
            <a:extLst>
              <a:ext uri="{FF2B5EF4-FFF2-40B4-BE49-F238E27FC236}">
                <a16:creationId xmlns:a16="http://schemas.microsoft.com/office/drawing/2014/main" id="{45E924E7-B54A-C82C-7807-0ACA10D24088}"/>
              </a:ext>
            </a:extLst>
          </p:cNvPr>
          <p:cNvSpPr>
            <a:spLocks noGrp="1"/>
          </p:cNvSpPr>
          <p:nvPr>
            <p:ph sz="quarter" idx="15"/>
          </p:nvPr>
        </p:nvSpPr>
        <p:spPr>
          <a:xfrm>
            <a:off x="3338945" y="1718107"/>
            <a:ext cx="6870469" cy="5739898"/>
          </a:xfrm>
        </p:spPr>
        <p:txBody>
          <a:bodyPr>
            <a:noAutofit/>
          </a:bodyPr>
          <a:lstStyle/>
          <a:p>
            <a:r>
              <a:rPr lang="fr-FR" sz="1300" b="1" dirty="0"/>
              <a:t>Les entretiens réalisés</a:t>
            </a:r>
          </a:p>
          <a:p>
            <a:pPr marL="76200" indent="0">
              <a:buNone/>
            </a:pPr>
            <a:r>
              <a:rPr lang="fr-FR" sz="1200" b="1" dirty="0"/>
              <a:t>Entretiens avec des personnes ressources :</a:t>
            </a:r>
          </a:p>
          <a:p>
            <a:pPr lvl="1">
              <a:buFont typeface="Courier New" panose="02070309020205020404" pitchFamily="49" charset="0"/>
              <a:buChar char="o"/>
            </a:pPr>
            <a:r>
              <a:rPr lang="fr-FR" sz="1200" dirty="0"/>
              <a:t> La cheffe de projet</a:t>
            </a:r>
          </a:p>
          <a:p>
            <a:pPr lvl="1">
              <a:buFont typeface="Courier New" panose="02070309020205020404" pitchFamily="49" charset="0"/>
              <a:buChar char="o"/>
            </a:pPr>
            <a:r>
              <a:rPr lang="fr-FR" sz="1200" dirty="0"/>
              <a:t> Les administrateurs de production : Marseille, Paris IDF, Bretagne, Nouvelle Aquitaine</a:t>
            </a:r>
          </a:p>
          <a:p>
            <a:pPr lvl="1">
              <a:buFont typeface="Courier New" panose="02070309020205020404" pitchFamily="49" charset="0"/>
              <a:buChar char="o"/>
            </a:pPr>
            <a:r>
              <a:rPr lang="fr-FR" sz="1200" dirty="0"/>
              <a:t> Les 6 directeurs délégués de La Fabrique</a:t>
            </a:r>
          </a:p>
          <a:p>
            <a:pPr lvl="1">
              <a:buFont typeface="Courier New" panose="02070309020205020404" pitchFamily="49" charset="0"/>
              <a:buChar char="o"/>
            </a:pPr>
            <a:r>
              <a:rPr lang="fr-FR" sz="1200" dirty="0"/>
              <a:t> La coordinatrice des antennes régionales</a:t>
            </a:r>
          </a:p>
          <a:p>
            <a:pPr lvl="1">
              <a:buFont typeface="Courier New" panose="02070309020205020404" pitchFamily="49" charset="0"/>
              <a:buChar char="o"/>
            </a:pPr>
            <a:r>
              <a:rPr lang="fr-FR" sz="1200" dirty="0"/>
              <a:t> Le responsable des productions de F3 et du réseau Outre-mer (La Fabrique)</a:t>
            </a:r>
          </a:p>
          <a:p>
            <a:pPr lvl="1">
              <a:buFont typeface="Courier New" panose="02070309020205020404" pitchFamily="49" charset="0"/>
              <a:buChar char="o"/>
            </a:pPr>
            <a:r>
              <a:rPr lang="fr-FR" sz="1200" dirty="0"/>
              <a:t> La DRH de La Fabrique</a:t>
            </a:r>
          </a:p>
          <a:p>
            <a:pPr lvl="1">
              <a:buFont typeface="Courier New" panose="02070309020205020404" pitchFamily="49" charset="0"/>
              <a:buChar char="o"/>
            </a:pPr>
            <a:r>
              <a:rPr lang="fr-FR" sz="1200" dirty="0"/>
              <a:t> Et 3 entretiens complémentaires : Directeur de la Fabrique et Secrétaire Générale, Directeur Régional Bretagne et Directeur du Centre technique de Rennes</a:t>
            </a:r>
          </a:p>
          <a:p>
            <a:pPr lvl="2">
              <a:buFont typeface="Wingdings" panose="05000000000000000000" pitchFamily="2" charset="2"/>
              <a:buChar char="à"/>
              <a:defRPr/>
            </a:pPr>
            <a:r>
              <a:rPr kumimoji="0" lang="fr-FR" b="1" i="0" u="none" strike="noStrike" kern="0" cap="none" spc="0" normalizeH="0" baseline="0" noProof="0" dirty="0">
                <a:ln>
                  <a:noFill/>
                </a:ln>
                <a:solidFill>
                  <a:srgbClr val="1C1C1C"/>
                </a:solidFill>
                <a:effectLst/>
                <a:uLnTx/>
                <a:uFillTx/>
                <a:latin typeface="Century Gothic"/>
                <a:sym typeface="Wingdings" panose="05000000000000000000" pitchFamily="2" charset="2"/>
              </a:rPr>
              <a:t>Soit 17 entretiens</a:t>
            </a:r>
            <a:endParaRPr kumimoji="0" lang="fr-FR" b="1" i="0" u="none" strike="noStrike" kern="0" cap="none" spc="0" normalizeH="0" baseline="0" noProof="0" dirty="0">
              <a:ln>
                <a:noFill/>
              </a:ln>
              <a:solidFill>
                <a:srgbClr val="1C1C1C"/>
              </a:solidFill>
              <a:effectLst/>
              <a:uLnTx/>
              <a:uFillTx/>
              <a:latin typeface="Century Gothic"/>
              <a:sym typeface="Century Gothic"/>
            </a:endParaRPr>
          </a:p>
          <a:p>
            <a:pPr marL="76200" marR="0" lvl="0" indent="0" algn="l" defTabSz="914400" rtl="0" eaLnBrk="1" fontAlgn="auto" latinLnBrk="0" hangingPunct="1">
              <a:lnSpc>
                <a:spcPct val="115000"/>
              </a:lnSpc>
              <a:spcBef>
                <a:spcPts val="300"/>
              </a:spcBef>
              <a:spcAft>
                <a:spcPts val="0"/>
              </a:spcAft>
              <a:buClr>
                <a:srgbClr val="FC4128"/>
              </a:buClr>
              <a:buSzPct val="129000"/>
              <a:buFont typeface="Century Gothic"/>
              <a:buNone/>
              <a:tabLst/>
              <a:defRPr/>
            </a:pPr>
            <a:r>
              <a:rPr kumimoji="0" lang="fr-FR" sz="1200" b="1" i="0" u="none" strike="noStrike" kern="0" cap="none" spc="0" normalizeH="0" baseline="0" noProof="0" dirty="0">
                <a:ln>
                  <a:noFill/>
                </a:ln>
                <a:solidFill>
                  <a:srgbClr val="1C1C1C"/>
                </a:solidFill>
                <a:effectLst/>
                <a:uLnTx/>
                <a:uFillTx/>
                <a:latin typeface="Century Gothic"/>
                <a:sym typeface="Century Gothic"/>
              </a:rPr>
              <a:t>Entretiens individuels  avec des salariés :</a:t>
            </a:r>
            <a:endParaRPr lang="fr-FR" sz="1200" b="1" dirty="0"/>
          </a:p>
          <a:p>
            <a:pPr lvl="1">
              <a:buFont typeface="Courier New" panose="02070309020205020404" pitchFamily="49" charset="0"/>
              <a:buChar char="o"/>
            </a:pPr>
            <a:r>
              <a:rPr lang="fr-FR" sz="1200" dirty="0"/>
              <a:t> Centre d’exploitation Nord : 13 salariés</a:t>
            </a:r>
          </a:p>
          <a:p>
            <a:pPr lvl="1">
              <a:buFont typeface="Courier New" panose="02070309020205020404" pitchFamily="49" charset="0"/>
              <a:buChar char="o"/>
            </a:pPr>
            <a:r>
              <a:rPr lang="fr-FR" sz="1200" dirty="0"/>
              <a:t> Direction de la post-production (Rennes/Strasbourg) : 7 salariés</a:t>
            </a:r>
          </a:p>
          <a:p>
            <a:pPr lvl="1">
              <a:buFont typeface="Courier New" panose="02070309020205020404" pitchFamily="49" charset="0"/>
              <a:buChar char="o"/>
            </a:pPr>
            <a:r>
              <a:rPr lang="fr-FR" sz="1200" dirty="0"/>
              <a:t> Fictions (Marseille Lyon) : 7 salariés</a:t>
            </a:r>
          </a:p>
          <a:p>
            <a:pPr lvl="1">
              <a:buFont typeface="Courier New" panose="02070309020205020404" pitchFamily="49" charset="0"/>
              <a:buChar char="o"/>
            </a:pPr>
            <a:r>
              <a:rPr lang="fr-FR" sz="1200" dirty="0"/>
              <a:t> Commande Client : 5 salariés</a:t>
            </a:r>
          </a:p>
          <a:p>
            <a:pPr lvl="1">
              <a:buFont typeface="Courier New" panose="02070309020205020404" pitchFamily="49" charset="0"/>
              <a:buChar char="o"/>
            </a:pPr>
            <a:r>
              <a:rPr lang="fr-FR" sz="1200" dirty="0"/>
              <a:t> Planification : 3 salariés</a:t>
            </a:r>
          </a:p>
          <a:p>
            <a:pPr lvl="1">
              <a:buFont typeface="Courier New" panose="02070309020205020404" pitchFamily="49" charset="0"/>
              <a:buChar char="o"/>
            </a:pPr>
            <a:r>
              <a:rPr lang="fr-FR" sz="1200" dirty="0"/>
              <a:t>AISO : 4 salariés</a:t>
            </a:r>
          </a:p>
          <a:p>
            <a:pPr marL="76200" marR="0" lvl="0" indent="0" algn="l" defTabSz="914400" rtl="0" eaLnBrk="1" fontAlgn="auto" latinLnBrk="0" hangingPunct="1">
              <a:lnSpc>
                <a:spcPct val="115000"/>
              </a:lnSpc>
              <a:spcBef>
                <a:spcPts val="300"/>
              </a:spcBef>
              <a:spcAft>
                <a:spcPts val="0"/>
              </a:spcAft>
              <a:buClr>
                <a:srgbClr val="FC4128"/>
              </a:buClr>
              <a:buSzPct val="129000"/>
              <a:buFont typeface="Century Gothic"/>
              <a:buNone/>
              <a:tabLst/>
              <a:defRPr/>
            </a:pPr>
            <a:r>
              <a:rPr kumimoji="0" lang="fr-FR" sz="1200" b="1" i="0" u="none" strike="noStrike" kern="0" cap="none" spc="0" normalizeH="0" baseline="0" noProof="0" dirty="0">
                <a:ln>
                  <a:noFill/>
                </a:ln>
                <a:solidFill>
                  <a:srgbClr val="FF0000"/>
                </a:solidFill>
                <a:effectLst/>
                <a:uLnTx/>
                <a:uFillTx/>
                <a:latin typeface="Century Gothic"/>
                <a:sym typeface="Wingdings" panose="05000000000000000000" pitchFamily="2" charset="2"/>
              </a:rPr>
              <a:t>	</a:t>
            </a:r>
            <a:r>
              <a:rPr kumimoji="0" lang="fr-FR" sz="1200" b="0" i="0" u="none" strike="noStrike" kern="0" cap="none" spc="0" normalizeH="0" baseline="0" noProof="0" dirty="0">
                <a:ln>
                  <a:noFill/>
                </a:ln>
                <a:solidFill>
                  <a:srgbClr val="1C1C1C"/>
                </a:solidFill>
                <a:effectLst/>
                <a:uLnTx/>
                <a:uFillTx/>
                <a:latin typeface="Century Gothic"/>
                <a:sym typeface="Wingdings" panose="05000000000000000000" pitchFamily="2" charset="2"/>
              </a:rPr>
              <a:t> </a:t>
            </a:r>
            <a:r>
              <a:rPr kumimoji="0" lang="fr-FR" sz="1200" b="1" i="0" u="none" strike="noStrike" kern="0" cap="none" spc="0" normalizeH="0" baseline="0" noProof="0" dirty="0">
                <a:ln>
                  <a:noFill/>
                </a:ln>
                <a:solidFill>
                  <a:srgbClr val="1C1C1C"/>
                </a:solidFill>
                <a:effectLst/>
                <a:uLnTx/>
                <a:uFillTx/>
                <a:latin typeface="Century Gothic"/>
                <a:sym typeface="Wingdings" panose="05000000000000000000" pitchFamily="2" charset="2"/>
              </a:rPr>
              <a:t>Soit 39 entretiens, quasiment tous les salariés directement concernés par le 	     projet</a:t>
            </a:r>
            <a:endParaRPr kumimoji="0" lang="fr-FR" sz="1200" b="1" i="0" u="none" strike="noStrike" kern="0" cap="none" spc="0" normalizeH="0" baseline="0" noProof="0" dirty="0">
              <a:ln>
                <a:noFill/>
              </a:ln>
              <a:solidFill>
                <a:srgbClr val="1C1C1C"/>
              </a:solidFill>
              <a:effectLst/>
              <a:uLnTx/>
              <a:uFillTx/>
              <a:latin typeface="Century Gothic"/>
              <a:sym typeface="Century Gothic"/>
            </a:endParaRPr>
          </a:p>
        </p:txBody>
      </p:sp>
    </p:spTree>
    <p:extLst>
      <p:ext uri="{BB962C8B-B14F-4D97-AF65-F5344CB8AC3E}">
        <p14:creationId xmlns:p14="http://schemas.microsoft.com/office/powerpoint/2010/main" val="972093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CB66F502-D1E9-5BDA-C83A-3ADA74587DC8}"/>
              </a:ext>
            </a:extLst>
          </p:cNvPr>
          <p:cNvSpPr>
            <a:spLocks noGrp="1"/>
          </p:cNvSpPr>
          <p:nvPr>
            <p:ph type="title" idx="2"/>
          </p:nvPr>
        </p:nvSpPr>
        <p:spPr/>
        <p:txBody>
          <a:bodyPr/>
          <a:lstStyle/>
          <a:p>
            <a:r>
              <a:rPr lang="fr-FR" dirty="0"/>
              <a:t>L’activité tournages légers</a:t>
            </a:r>
          </a:p>
        </p:txBody>
      </p:sp>
      <p:sp>
        <p:nvSpPr>
          <p:cNvPr id="3" name="Espace réservé du contenu 2">
            <a:extLst>
              <a:ext uri="{FF2B5EF4-FFF2-40B4-BE49-F238E27FC236}">
                <a16:creationId xmlns:a16="http://schemas.microsoft.com/office/drawing/2014/main" id="{229DC832-2D90-414B-0DB1-6AC0F65DD87A}"/>
              </a:ext>
            </a:extLst>
          </p:cNvPr>
          <p:cNvSpPr>
            <a:spLocks noGrp="1"/>
          </p:cNvSpPr>
          <p:nvPr>
            <p:ph sz="quarter" idx="14"/>
          </p:nvPr>
        </p:nvSpPr>
        <p:spPr>
          <a:xfrm>
            <a:off x="355875" y="1052175"/>
            <a:ext cx="8742220" cy="6174125"/>
          </a:xfrm>
        </p:spPr>
        <p:txBody>
          <a:bodyPr>
            <a:normAutofit/>
          </a:bodyPr>
          <a:lstStyle/>
          <a:p>
            <a:pPr marL="76200" indent="0">
              <a:buNone/>
            </a:pPr>
            <a:r>
              <a:rPr lang="fr-FR" b="1" dirty="0"/>
              <a:t>Le fonctionnement actuel</a:t>
            </a:r>
          </a:p>
          <a:p>
            <a:r>
              <a:rPr lang="fr-FR" sz="1300" b="1" dirty="0"/>
              <a:t>Les tournages légers, une activité spécifique de La Fabrique</a:t>
            </a:r>
          </a:p>
          <a:p>
            <a:pPr lvl="1"/>
            <a:r>
              <a:rPr lang="fr-FR" sz="1200" dirty="0"/>
              <a:t>Des équipes de tournage qui travaillent en effectif restreint : OPV/OPS/éclairagiste</a:t>
            </a:r>
          </a:p>
          <a:p>
            <a:pPr lvl="1"/>
            <a:r>
              <a:rPr lang="fr-FR" sz="1200" dirty="0"/>
              <a:t>Une activité historiquement mise en place pour travailler sur des tournages de programmes documentaires ou magazines</a:t>
            </a:r>
          </a:p>
          <a:p>
            <a:pPr marL="76200" indent="0">
              <a:buNone/>
            </a:pPr>
            <a:endParaRPr lang="fr-FR" dirty="0"/>
          </a:p>
          <a:p>
            <a:r>
              <a:rPr lang="fr-FR" sz="1300" b="1" dirty="0"/>
              <a:t>Des salariés répartis géographiquement</a:t>
            </a:r>
          </a:p>
          <a:p>
            <a:pPr lvl="1">
              <a:buFont typeface="Courier New" panose="02070309020205020404" pitchFamily="49" charset="0"/>
              <a:buChar char="o"/>
            </a:pPr>
            <a:r>
              <a:rPr lang="fr-FR" sz="1200" dirty="0"/>
              <a:t>A Paris : 7 techniciens et une grande partie des salariés des fonctions supports</a:t>
            </a:r>
          </a:p>
          <a:p>
            <a:pPr lvl="1">
              <a:buFont typeface="Courier New" panose="02070309020205020404" pitchFamily="49" charset="0"/>
              <a:buChar char="o"/>
            </a:pPr>
            <a:r>
              <a:rPr lang="fr-FR" sz="1200" dirty="0"/>
              <a:t>En région : Lille, Nancy, Strasbourg, Lyon, Marseille, Rennes, Bordeaux</a:t>
            </a:r>
          </a:p>
          <a:p>
            <a:endParaRPr lang="fr-FR" dirty="0"/>
          </a:p>
          <a:p>
            <a:r>
              <a:rPr lang="fr-FR" sz="1300" b="1" dirty="0"/>
              <a:t>Un fonctionnement en place depuis la dernière réorganisation de 2018</a:t>
            </a:r>
          </a:p>
          <a:p>
            <a:pPr lvl="1">
              <a:buFont typeface="Courier New" panose="02070309020205020404" pitchFamily="49" charset="0"/>
              <a:buChar char="o"/>
            </a:pPr>
            <a:r>
              <a:rPr lang="fr-FR" sz="1200" dirty="0"/>
              <a:t>Une  organisation centralisée (planification, chargées et cadres de production notamment)</a:t>
            </a:r>
          </a:p>
          <a:p>
            <a:pPr lvl="1">
              <a:buFont typeface="Courier New" panose="02070309020205020404" pitchFamily="49" charset="0"/>
              <a:buChar char="o"/>
            </a:pPr>
            <a:r>
              <a:rPr lang="fr-FR" sz="1200" dirty="0"/>
              <a:t>Des rattachements hiérarchiques multiples</a:t>
            </a:r>
          </a:p>
          <a:p>
            <a:pPr lvl="1">
              <a:buFont typeface="Courier New" panose="02070309020205020404" pitchFamily="49" charset="0"/>
              <a:buChar char="o"/>
            </a:pPr>
            <a:r>
              <a:rPr lang="fr-FR" sz="1200" dirty="0"/>
              <a:t>Une mutualisation  sur le territoire avec des techniciens en région qui interviennent sur les programmes PIDF et nationaux (émissions religieuses en particulier ) et les techniciens parisiens qui  viennent en renfort d’équipes en région (exemple: Rennes)</a:t>
            </a:r>
          </a:p>
          <a:p>
            <a:pPr lvl="1">
              <a:buFont typeface="Courier New" panose="02070309020205020404" pitchFamily="49" charset="0"/>
              <a:buChar char="o"/>
            </a:pPr>
            <a:r>
              <a:rPr lang="fr-FR" sz="1200" dirty="0"/>
              <a:t> Des techniciens hybrides (VM, post-production, fictions),  notamment en région, et au Siège (ceux qui interviennent ponctuellement )</a:t>
            </a:r>
          </a:p>
          <a:p>
            <a:pPr lvl="1">
              <a:buFont typeface="Courier New" panose="02070309020205020404" pitchFamily="49" charset="0"/>
              <a:buChar char="o"/>
            </a:pPr>
            <a:endParaRPr lang="fr-FR" sz="1300" dirty="0"/>
          </a:p>
        </p:txBody>
      </p:sp>
    </p:spTree>
    <p:extLst>
      <p:ext uri="{BB962C8B-B14F-4D97-AF65-F5344CB8AC3E}">
        <p14:creationId xmlns:p14="http://schemas.microsoft.com/office/powerpoint/2010/main" val="2400532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CB66F502-D1E9-5BDA-C83A-3ADA74587DC8}"/>
              </a:ext>
            </a:extLst>
          </p:cNvPr>
          <p:cNvSpPr>
            <a:spLocks noGrp="1"/>
          </p:cNvSpPr>
          <p:nvPr>
            <p:ph type="title" idx="2"/>
          </p:nvPr>
        </p:nvSpPr>
        <p:spPr/>
        <p:txBody>
          <a:bodyPr/>
          <a:lstStyle/>
          <a:p>
            <a:r>
              <a:rPr lang="fr-FR"/>
              <a:t>Le projet pour les tournages légers</a:t>
            </a:r>
          </a:p>
        </p:txBody>
      </p:sp>
      <p:sp>
        <p:nvSpPr>
          <p:cNvPr id="4" name="Espace réservé du contenu 3">
            <a:extLst>
              <a:ext uri="{FF2B5EF4-FFF2-40B4-BE49-F238E27FC236}">
                <a16:creationId xmlns:a16="http://schemas.microsoft.com/office/drawing/2014/main" id="{385490ED-FC93-828F-DAE4-1F6170DF1649}"/>
              </a:ext>
            </a:extLst>
          </p:cNvPr>
          <p:cNvSpPr>
            <a:spLocks noGrp="1"/>
          </p:cNvSpPr>
          <p:nvPr>
            <p:ph sz="quarter" idx="15"/>
          </p:nvPr>
        </p:nvSpPr>
        <p:spPr>
          <a:xfrm>
            <a:off x="355876" y="1240845"/>
            <a:ext cx="9799512" cy="5744733"/>
          </a:xfrm>
        </p:spPr>
        <p:txBody>
          <a:bodyPr>
            <a:normAutofit fontScale="55000" lnSpcReduction="20000"/>
          </a:bodyPr>
          <a:lstStyle/>
          <a:p>
            <a:pPr marL="76200" indent="0">
              <a:lnSpc>
                <a:spcPct val="135000"/>
              </a:lnSpc>
              <a:buNone/>
            </a:pPr>
            <a:r>
              <a:rPr lang="fr-FR" sz="2500" b="1" dirty="0"/>
              <a:t>Le projet présenté aux CSE dans  le document d’information consultation </a:t>
            </a:r>
          </a:p>
          <a:p>
            <a:pPr>
              <a:lnSpc>
                <a:spcPct val="135000"/>
              </a:lnSpc>
            </a:pPr>
            <a:r>
              <a:rPr lang="fr-FR" sz="2200" b="1" dirty="0"/>
              <a:t>Une suppression des activités de tournage léger du national</a:t>
            </a:r>
          </a:p>
          <a:p>
            <a:pPr marL="914400" lvl="1" indent="-342900">
              <a:lnSpc>
                <a:spcPct val="135000"/>
              </a:lnSpc>
              <a:buFont typeface="Century Gothic"/>
              <a:buChar char="○"/>
            </a:pPr>
            <a:r>
              <a:rPr lang="fr-FR" b="1" dirty="0"/>
              <a:t> </a:t>
            </a:r>
            <a:r>
              <a:rPr lang="fr-FR" sz="2200" dirty="0"/>
              <a:t>Justifiée dans le projet par des changements de ligne éditoriale (</a:t>
            </a:r>
            <a:r>
              <a:rPr lang="fr-FR" sz="2200" dirty="0" err="1"/>
              <a:t>Télématin</a:t>
            </a:r>
            <a:r>
              <a:rPr lang="fr-FR" sz="2200" dirty="0"/>
              <a:t>) et de modes de production (FTV Studio)</a:t>
            </a:r>
          </a:p>
          <a:p>
            <a:pPr marL="914400" lvl="1" indent="-342900">
              <a:lnSpc>
                <a:spcPct val="135000"/>
              </a:lnSpc>
              <a:buFont typeface="Century Gothic"/>
              <a:buChar char="○"/>
            </a:pPr>
            <a:r>
              <a:rPr lang="fr-FR" sz="2200" dirty="0"/>
              <a:t>Qui engendrerait une réorientation de l’activité des 7 techniciens spécialisés tournages légers de Paris</a:t>
            </a:r>
          </a:p>
          <a:p>
            <a:pPr marL="914400" lvl="1" indent="-342900">
              <a:lnSpc>
                <a:spcPct val="135000"/>
              </a:lnSpc>
              <a:buFont typeface="Century Gothic"/>
              <a:buChar char="○"/>
            </a:pPr>
            <a:r>
              <a:rPr lang="fr-FR" sz="2200" dirty="0"/>
              <a:t>Et la suppression et/ou transfert des postes des fonctions supports qui travaillent à l’organisation des tournages légers</a:t>
            </a:r>
          </a:p>
          <a:p>
            <a:pPr>
              <a:lnSpc>
                <a:spcPct val="135000"/>
              </a:lnSpc>
            </a:pPr>
            <a:endParaRPr lang="fr-FR" sz="2200" b="1" dirty="0"/>
          </a:p>
          <a:p>
            <a:pPr>
              <a:lnSpc>
                <a:spcPct val="135000"/>
              </a:lnSpc>
            </a:pPr>
            <a:r>
              <a:rPr lang="fr-FR" sz="2200" b="1" dirty="0"/>
              <a:t>Un transfert d’activités de tournage léger de La Fabrique vers le Réseau</a:t>
            </a:r>
          </a:p>
          <a:p>
            <a:pPr marL="914400" lvl="1" indent="-342900">
              <a:lnSpc>
                <a:spcPct val="135000"/>
              </a:lnSpc>
              <a:buFont typeface="Century Gothic"/>
              <a:buChar char="○"/>
            </a:pPr>
            <a:r>
              <a:rPr lang="fr-FR" sz="2200" dirty="0"/>
              <a:t>Pour les activités demandées par les Directions régionales hors Paris Ile de France qui reste dans le périmètre de La Fabrique</a:t>
            </a:r>
          </a:p>
          <a:p>
            <a:pPr marL="914400" lvl="1" indent="-342900">
              <a:lnSpc>
                <a:spcPct val="135000"/>
              </a:lnSpc>
              <a:buFont typeface="Century Gothic"/>
              <a:buChar char="○"/>
            </a:pPr>
            <a:r>
              <a:rPr lang="fr-FR" sz="2200" dirty="0"/>
              <a:t>La création d’un pool dédié aux commandes des Directions régionales</a:t>
            </a:r>
          </a:p>
          <a:p>
            <a:pPr marL="914400" lvl="1" indent="-342900">
              <a:lnSpc>
                <a:spcPct val="135000"/>
              </a:lnSpc>
              <a:buFont typeface="Century Gothic"/>
              <a:buChar char="○"/>
            </a:pPr>
            <a:r>
              <a:rPr lang="fr-FR" sz="2200" dirty="0"/>
              <a:t>Piloté par un responsable de pool sous la hiérarchie du Directeur Régional Bretagne</a:t>
            </a:r>
          </a:p>
          <a:p>
            <a:pPr marL="1714500" lvl="2">
              <a:lnSpc>
                <a:spcPct val="135000"/>
              </a:lnSpc>
              <a:buFont typeface="Century Gothic"/>
              <a:buChar char="○"/>
            </a:pPr>
            <a:r>
              <a:rPr lang="fr-FR" sz="2200" dirty="0"/>
              <a:t>4 localisations pour les équipes techniques </a:t>
            </a:r>
          </a:p>
          <a:p>
            <a:pPr marL="914400" lvl="1" indent="-342900">
              <a:lnSpc>
                <a:spcPct val="135000"/>
              </a:lnSpc>
              <a:buFont typeface="Century Gothic"/>
              <a:buChar char="○"/>
            </a:pPr>
            <a:r>
              <a:rPr lang="fr-FR" sz="2200" dirty="0"/>
              <a:t>Un projet qui se présente comme un « simple » transfert d’activité</a:t>
            </a:r>
            <a:endParaRPr lang="fr-FR" sz="2200" b="1" dirty="0"/>
          </a:p>
          <a:p>
            <a:pPr marL="914400" lvl="1" indent="-342900">
              <a:lnSpc>
                <a:spcPct val="135000"/>
              </a:lnSpc>
              <a:buFont typeface="Century Gothic"/>
              <a:buChar char="○"/>
            </a:pPr>
            <a:endParaRPr lang="fr-FR" sz="2200" b="1" dirty="0"/>
          </a:p>
          <a:p>
            <a:pPr marL="76200" lvl="0" indent="0" defTabSz="914400" eaLnBrk="1" fontAlgn="auto" latinLnBrk="0" hangingPunct="1">
              <a:lnSpc>
                <a:spcPct val="135000"/>
              </a:lnSpc>
              <a:buNone/>
              <a:tabLst/>
              <a:defRPr/>
            </a:pPr>
            <a:r>
              <a:rPr lang="fr-FR" sz="2500" b="1" dirty="0"/>
              <a:t>Des compléments transmis aux élus le 20 mars : étude d’impact et informations complémentaires</a:t>
            </a:r>
          </a:p>
          <a:p>
            <a:pPr marL="914400" marR="0" lvl="1" indent="-342900" algn="l" defTabSz="914400" rtl="0" eaLnBrk="1" fontAlgn="auto" latinLnBrk="0" hangingPunct="1">
              <a:lnSpc>
                <a:spcPct val="135000"/>
              </a:lnSpc>
              <a:spcBef>
                <a:spcPts val="300"/>
              </a:spcBef>
              <a:spcAft>
                <a:spcPts val="0"/>
              </a:spcAft>
              <a:buClr>
                <a:srgbClr val="FC4128"/>
              </a:buClr>
              <a:buSzPts val="1800"/>
              <a:buFont typeface="Century Gothic"/>
              <a:buChar char="○"/>
              <a:tabLst/>
              <a:defRPr/>
            </a:pPr>
            <a:r>
              <a:rPr kumimoji="0" lang="fr-FR" sz="2200" i="0" u="none" strike="noStrike" kern="0" cap="none" spc="0" normalizeH="0" baseline="0" noProof="0" dirty="0">
                <a:ln>
                  <a:noFill/>
                </a:ln>
                <a:solidFill>
                  <a:srgbClr val="1C1C1C"/>
                </a:solidFill>
                <a:effectLst/>
                <a:uLnTx/>
                <a:uFillTx/>
                <a:latin typeface="Century Gothic"/>
                <a:sym typeface="Century Gothic"/>
              </a:rPr>
              <a:t>Précise notamment les conditions requises pour l’hybridation de l’activité des techniciens (sous charge ou surcharge en tournage légers)</a:t>
            </a:r>
            <a:endParaRPr kumimoji="0" lang="fr-FR" sz="2200" b="0" i="0" u="none" strike="noStrike" kern="0" cap="none" spc="0" normalizeH="0" baseline="0" noProof="0" dirty="0">
              <a:ln>
                <a:noFill/>
              </a:ln>
              <a:solidFill>
                <a:srgbClr val="1C1C1C"/>
              </a:solidFill>
              <a:effectLst/>
              <a:uLnTx/>
              <a:uFillTx/>
              <a:latin typeface="Century Gothic"/>
              <a:sym typeface="Century Gothic"/>
            </a:endParaRPr>
          </a:p>
          <a:p>
            <a:pPr marL="914400" marR="0" lvl="1" indent="-342900" algn="l" defTabSz="914400" rtl="0" eaLnBrk="1" fontAlgn="auto" latinLnBrk="0" hangingPunct="1">
              <a:lnSpc>
                <a:spcPct val="135000"/>
              </a:lnSpc>
              <a:spcBef>
                <a:spcPts val="300"/>
              </a:spcBef>
              <a:spcAft>
                <a:spcPts val="0"/>
              </a:spcAft>
              <a:buClr>
                <a:srgbClr val="FC4128"/>
              </a:buClr>
              <a:buSzPts val="1800"/>
              <a:buFont typeface="Century Gothic"/>
              <a:buChar char="○"/>
              <a:tabLst/>
              <a:defRPr/>
            </a:pPr>
            <a:r>
              <a:rPr lang="fr-FR" sz="2200" dirty="0"/>
              <a:t>Précise les impacts du projet pour les salariés</a:t>
            </a:r>
          </a:p>
          <a:p>
            <a:pPr marL="914400" marR="0" lvl="1" indent="-342900" algn="l" defTabSz="914400" rtl="0" eaLnBrk="1" fontAlgn="auto" latinLnBrk="0" hangingPunct="1">
              <a:lnSpc>
                <a:spcPct val="135000"/>
              </a:lnSpc>
              <a:spcBef>
                <a:spcPts val="300"/>
              </a:spcBef>
              <a:spcAft>
                <a:spcPts val="0"/>
              </a:spcAft>
              <a:buClr>
                <a:srgbClr val="FC4128"/>
              </a:buClr>
              <a:buSzPts val="1800"/>
              <a:buFont typeface="Century Gothic"/>
              <a:buChar char="○"/>
              <a:tabLst/>
              <a:defRPr/>
            </a:pPr>
            <a:r>
              <a:rPr lang="fr-FR" sz="2200" dirty="0"/>
              <a:t>Précise le fonctionnement du pool (les liens fonctionnels avec la coordination des activités régionales notamment)</a:t>
            </a:r>
          </a:p>
        </p:txBody>
      </p:sp>
    </p:spTree>
    <p:extLst>
      <p:ext uri="{BB962C8B-B14F-4D97-AF65-F5344CB8AC3E}">
        <p14:creationId xmlns:p14="http://schemas.microsoft.com/office/powerpoint/2010/main" val="2923561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37C974-DDB7-690E-9DFD-3D9867DE0F67}"/>
              </a:ext>
            </a:extLst>
          </p:cNvPr>
          <p:cNvSpPr>
            <a:spLocks noGrp="1"/>
          </p:cNvSpPr>
          <p:nvPr>
            <p:ph type="title" idx="2"/>
          </p:nvPr>
        </p:nvSpPr>
        <p:spPr/>
        <p:txBody>
          <a:bodyPr>
            <a:normAutofit/>
          </a:bodyPr>
          <a:lstStyle/>
          <a:p>
            <a:r>
              <a:rPr lang="fr-FR" dirty="0"/>
              <a:t>Une cinquantaine de salariés concernés par les tournages Légers</a:t>
            </a:r>
          </a:p>
        </p:txBody>
      </p:sp>
      <p:pic>
        <p:nvPicPr>
          <p:cNvPr id="6" name="Image 5" descr="Une image contenant texte, capture d’écran, Police, ligne&#10;&#10;Description générée automatiquement">
            <a:extLst>
              <a:ext uri="{FF2B5EF4-FFF2-40B4-BE49-F238E27FC236}">
                <a16:creationId xmlns:a16="http://schemas.microsoft.com/office/drawing/2014/main" id="{D9A042A6-8B31-3307-9B3C-0073C75D9ED4}"/>
              </a:ext>
            </a:extLst>
          </p:cNvPr>
          <p:cNvPicPr>
            <a:picLocks noChangeAspect="1"/>
          </p:cNvPicPr>
          <p:nvPr/>
        </p:nvPicPr>
        <p:blipFill>
          <a:blip r:embed="rId3"/>
          <a:stretch>
            <a:fillRect/>
          </a:stretch>
        </p:blipFill>
        <p:spPr>
          <a:xfrm>
            <a:off x="5623134" y="941420"/>
            <a:ext cx="4737270" cy="3238048"/>
          </a:xfrm>
          <a:prstGeom prst="rect">
            <a:avLst/>
          </a:prstGeom>
        </p:spPr>
      </p:pic>
      <p:pic>
        <p:nvPicPr>
          <p:cNvPr id="10" name="Image 9" descr="Une image contenant texte, capture d’écran, Police, nombre&#10;&#10;Description générée automatiquement">
            <a:extLst>
              <a:ext uri="{FF2B5EF4-FFF2-40B4-BE49-F238E27FC236}">
                <a16:creationId xmlns:a16="http://schemas.microsoft.com/office/drawing/2014/main" id="{7535CDC5-5D32-BEDD-7FCF-4466D13E312D}"/>
              </a:ext>
            </a:extLst>
          </p:cNvPr>
          <p:cNvPicPr>
            <a:picLocks noChangeAspect="1"/>
          </p:cNvPicPr>
          <p:nvPr/>
        </p:nvPicPr>
        <p:blipFill>
          <a:blip r:embed="rId4"/>
          <a:stretch>
            <a:fillRect/>
          </a:stretch>
        </p:blipFill>
        <p:spPr>
          <a:xfrm>
            <a:off x="0" y="923730"/>
            <a:ext cx="5076099" cy="3044263"/>
          </a:xfrm>
          <a:prstGeom prst="rect">
            <a:avLst/>
          </a:prstGeom>
        </p:spPr>
      </p:pic>
      <p:pic>
        <p:nvPicPr>
          <p:cNvPr id="12" name="Image 11" descr="Une image contenant texte, capture d’écran, Police, diagramme&#10;&#10;Description générée automatiquement">
            <a:extLst>
              <a:ext uri="{FF2B5EF4-FFF2-40B4-BE49-F238E27FC236}">
                <a16:creationId xmlns:a16="http://schemas.microsoft.com/office/drawing/2014/main" id="{F4F387A3-FA08-EA08-B63F-28C2FCE93525}"/>
              </a:ext>
            </a:extLst>
          </p:cNvPr>
          <p:cNvPicPr>
            <a:picLocks noChangeAspect="1"/>
          </p:cNvPicPr>
          <p:nvPr/>
        </p:nvPicPr>
        <p:blipFill>
          <a:blip r:embed="rId5"/>
          <a:stretch>
            <a:fillRect/>
          </a:stretch>
        </p:blipFill>
        <p:spPr>
          <a:xfrm>
            <a:off x="1" y="4287536"/>
            <a:ext cx="5489629" cy="2734050"/>
          </a:xfrm>
          <a:prstGeom prst="rect">
            <a:avLst/>
          </a:prstGeom>
        </p:spPr>
      </p:pic>
      <p:pic>
        <p:nvPicPr>
          <p:cNvPr id="14" name="Image 13" descr="Une image contenant texte, capture d’écran, Police, reçu&#10;&#10;Description générée automatiquement">
            <a:extLst>
              <a:ext uri="{FF2B5EF4-FFF2-40B4-BE49-F238E27FC236}">
                <a16:creationId xmlns:a16="http://schemas.microsoft.com/office/drawing/2014/main" id="{7F1BE6AD-7545-D2B4-E840-14B2F2BF236B}"/>
              </a:ext>
            </a:extLst>
          </p:cNvPr>
          <p:cNvPicPr>
            <a:picLocks noChangeAspect="1"/>
          </p:cNvPicPr>
          <p:nvPr/>
        </p:nvPicPr>
        <p:blipFill>
          <a:blip r:embed="rId6"/>
          <a:stretch>
            <a:fillRect/>
          </a:stretch>
        </p:blipFill>
        <p:spPr>
          <a:xfrm>
            <a:off x="5623134" y="4308089"/>
            <a:ext cx="4816265" cy="1757911"/>
          </a:xfrm>
          <a:prstGeom prst="rect">
            <a:avLst/>
          </a:prstGeom>
        </p:spPr>
      </p:pic>
      <p:cxnSp>
        <p:nvCxnSpPr>
          <p:cNvPr id="15" name="Connecteur droit 14">
            <a:extLst>
              <a:ext uri="{FF2B5EF4-FFF2-40B4-BE49-F238E27FC236}">
                <a16:creationId xmlns:a16="http://schemas.microsoft.com/office/drawing/2014/main" id="{FDE152C6-A53B-0D37-CA99-B7FF02776F4F}"/>
              </a:ext>
            </a:extLst>
          </p:cNvPr>
          <p:cNvCxnSpPr>
            <a:cxnSpLocks/>
          </p:cNvCxnSpPr>
          <p:nvPr/>
        </p:nvCxnSpPr>
        <p:spPr>
          <a:xfrm>
            <a:off x="3296873" y="1286492"/>
            <a:ext cx="3623040" cy="0"/>
          </a:xfrm>
          <a:prstGeom prst="line">
            <a:avLst/>
          </a:prstGeom>
          <a:ln w="1905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4A015BB-8755-03BD-FD27-A403AB5BC915}"/>
              </a:ext>
            </a:extLst>
          </p:cNvPr>
          <p:cNvCxnSpPr>
            <a:cxnSpLocks/>
          </p:cNvCxnSpPr>
          <p:nvPr/>
        </p:nvCxnSpPr>
        <p:spPr>
          <a:xfrm>
            <a:off x="3786188" y="4540045"/>
            <a:ext cx="3774281" cy="0"/>
          </a:xfrm>
          <a:prstGeom prst="line">
            <a:avLst/>
          </a:prstGeom>
          <a:ln w="1905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C73BB932-4EAF-042C-9325-CD5851E4F6EE}"/>
              </a:ext>
            </a:extLst>
          </p:cNvPr>
          <p:cNvCxnSpPr>
            <a:cxnSpLocks/>
          </p:cNvCxnSpPr>
          <p:nvPr/>
        </p:nvCxnSpPr>
        <p:spPr>
          <a:xfrm>
            <a:off x="5365933" y="1286492"/>
            <a:ext cx="0" cy="3253553"/>
          </a:xfrm>
          <a:prstGeom prst="line">
            <a:avLst/>
          </a:prstGeom>
          <a:ln w="1905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B70C2E07-B432-D43D-240B-5CDCAAEB9D90}"/>
              </a:ext>
            </a:extLst>
          </p:cNvPr>
          <p:cNvSpPr txBox="1"/>
          <p:nvPr/>
        </p:nvSpPr>
        <p:spPr>
          <a:xfrm>
            <a:off x="1511718" y="6913920"/>
            <a:ext cx="1644438" cy="276999"/>
          </a:xfrm>
          <a:prstGeom prst="rect">
            <a:avLst/>
          </a:prstGeom>
          <a:noFill/>
          <a:ln>
            <a:solidFill>
              <a:schemeClr val="tx1"/>
            </a:solidFill>
          </a:ln>
        </p:spPr>
        <p:txBody>
          <a:bodyPr wrap="square" rtlCol="0">
            <a:spAutoFit/>
          </a:bodyPr>
          <a:lstStyle/>
          <a:p>
            <a:r>
              <a:rPr lang="fr-FR" sz="1200">
                <a:latin typeface="Century Gothic" panose="020B0502020202020204" pitchFamily="34" charset="0"/>
              </a:rPr>
              <a:t>       : </a:t>
            </a:r>
            <a:r>
              <a:rPr lang="fr-FR" sz="1000">
                <a:latin typeface="Century Gothic" panose="020B0502020202020204" pitchFamily="34" charset="0"/>
              </a:rPr>
              <a:t>Liens fonctionnels</a:t>
            </a:r>
          </a:p>
        </p:txBody>
      </p:sp>
      <p:cxnSp>
        <p:nvCxnSpPr>
          <p:cNvPr id="24" name="Connecteur droit 23">
            <a:extLst>
              <a:ext uri="{FF2B5EF4-FFF2-40B4-BE49-F238E27FC236}">
                <a16:creationId xmlns:a16="http://schemas.microsoft.com/office/drawing/2014/main" id="{D9AAD4C9-10F7-7737-EF87-60D71FE4B7D0}"/>
              </a:ext>
            </a:extLst>
          </p:cNvPr>
          <p:cNvCxnSpPr>
            <a:cxnSpLocks/>
          </p:cNvCxnSpPr>
          <p:nvPr/>
        </p:nvCxnSpPr>
        <p:spPr>
          <a:xfrm>
            <a:off x="1560871" y="7069395"/>
            <a:ext cx="304800" cy="0"/>
          </a:xfrm>
          <a:prstGeom prst="line">
            <a:avLst/>
          </a:prstGeom>
          <a:ln w="1905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91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1AE902-95BF-8E53-E5E5-F165982C1996}"/>
              </a:ext>
            </a:extLst>
          </p:cNvPr>
          <p:cNvSpPr>
            <a:spLocks noGrp="1"/>
          </p:cNvSpPr>
          <p:nvPr>
            <p:ph type="title" idx="2"/>
          </p:nvPr>
        </p:nvSpPr>
        <p:spPr/>
        <p:txBody>
          <a:bodyPr>
            <a:normAutofit fontScale="90000"/>
          </a:bodyPr>
          <a:lstStyle/>
          <a:p>
            <a:r>
              <a:rPr lang="fr-FR" dirty="0"/>
              <a:t>Le nombre de salariés concernés est plus important que ce que dit le document remis aux CSE</a:t>
            </a:r>
          </a:p>
        </p:txBody>
      </p:sp>
      <p:sp>
        <p:nvSpPr>
          <p:cNvPr id="4" name="Espace réservé du contenu 3">
            <a:extLst>
              <a:ext uri="{FF2B5EF4-FFF2-40B4-BE49-F238E27FC236}">
                <a16:creationId xmlns:a16="http://schemas.microsoft.com/office/drawing/2014/main" id="{6D6FA488-95B2-8F09-7250-6F1463B1BD13}"/>
              </a:ext>
            </a:extLst>
          </p:cNvPr>
          <p:cNvSpPr>
            <a:spLocks noGrp="1"/>
          </p:cNvSpPr>
          <p:nvPr>
            <p:ph sz="quarter" idx="13"/>
          </p:nvPr>
        </p:nvSpPr>
        <p:spPr>
          <a:xfrm>
            <a:off x="430915" y="1385326"/>
            <a:ext cx="9452877" cy="5583510"/>
          </a:xfrm>
        </p:spPr>
        <p:txBody>
          <a:bodyPr>
            <a:normAutofit/>
          </a:bodyPr>
          <a:lstStyle/>
          <a:p>
            <a:r>
              <a:rPr lang="fr-FR" b="1" dirty="0"/>
              <a:t>Des salariés ne sont pas mentionnés dans le document  bien que travaillant pour les tournages légers</a:t>
            </a:r>
          </a:p>
          <a:p>
            <a:pPr lvl="1"/>
            <a:r>
              <a:rPr lang="fr-FR" sz="1200" dirty="0"/>
              <a:t>2 planificatrices à Lyon et Marseille</a:t>
            </a:r>
          </a:p>
          <a:p>
            <a:pPr lvl="1"/>
            <a:r>
              <a:rPr lang="fr-FR" sz="1200" dirty="0"/>
              <a:t>Les 5 gestionnaires de parc et correspondants logistiques en région</a:t>
            </a:r>
          </a:p>
          <a:p>
            <a:pPr lvl="1"/>
            <a:r>
              <a:rPr lang="fr-FR" sz="1200" dirty="0"/>
              <a:t>Le responsable de production France 3 dont un quart de son activité concerne les tournages légers </a:t>
            </a:r>
          </a:p>
          <a:p>
            <a:pPr lvl="1"/>
            <a:r>
              <a:rPr lang="fr-FR" sz="1200" dirty="0"/>
              <a:t>Des techniciens qui interviennent occasionnellement </a:t>
            </a:r>
          </a:p>
          <a:p>
            <a:pPr>
              <a:lnSpc>
                <a:spcPct val="125000"/>
              </a:lnSpc>
            </a:pPr>
            <a:r>
              <a:rPr lang="fr-FR" b="1" dirty="0"/>
              <a:t>Au total, 39 techniciens sont intervenus en 2023 pour les TL, étroitement imbriqués aux  différentes activités de la Fabrique ; seuls certains sont dédiés tournages légers</a:t>
            </a:r>
          </a:p>
          <a:p>
            <a:pPr lvl="1"/>
            <a:r>
              <a:rPr lang="fr-FR" sz="1200" dirty="0"/>
              <a:t>Activité en majorité dédiée aux TL :</a:t>
            </a:r>
          </a:p>
          <a:p>
            <a:pPr lvl="2"/>
            <a:r>
              <a:rPr lang="fr-FR" dirty="0"/>
              <a:t>7 techniciens Paris spécialisés tournages légers		</a:t>
            </a:r>
          </a:p>
          <a:p>
            <a:pPr lvl="2"/>
            <a:r>
              <a:rPr lang="fr-FR" dirty="0"/>
              <a:t>8 techniciens Région, dont certains ont des activités autres</a:t>
            </a:r>
          </a:p>
          <a:p>
            <a:pPr lvl="1"/>
            <a:r>
              <a:rPr lang="fr-FR" sz="1200" dirty="0"/>
              <a:t>Activité TL pour au moins 1/5 du temps : 8 techniciens Région</a:t>
            </a:r>
          </a:p>
          <a:p>
            <a:pPr lvl="2"/>
            <a:r>
              <a:rPr lang="fr-FR" dirty="0"/>
              <a:t>OPV Lille</a:t>
            </a:r>
          </a:p>
          <a:p>
            <a:pPr lvl="2"/>
            <a:r>
              <a:rPr lang="fr-FR" dirty="0"/>
              <a:t>OPV et OPS Lyon</a:t>
            </a:r>
          </a:p>
          <a:p>
            <a:pPr lvl="2"/>
            <a:r>
              <a:rPr lang="fr-FR" dirty="0"/>
              <a:t>2 OPV, OPS et éclairagiste Marseille (dont 1 OPV part à la retraite)</a:t>
            </a:r>
          </a:p>
          <a:p>
            <a:pPr lvl="2"/>
            <a:r>
              <a:rPr lang="fr-FR" dirty="0"/>
              <a:t>OPV Rennes</a:t>
            </a:r>
          </a:p>
          <a:p>
            <a:pPr lvl="1"/>
            <a:endParaRPr lang="fr-FR" sz="1200" dirty="0"/>
          </a:p>
          <a:p>
            <a:pPr lvl="1"/>
            <a:r>
              <a:rPr lang="fr-FR" sz="1200" dirty="0"/>
              <a:t>Activité complémentaire en TL (analyse des plannings 2023) : 17 techniciens (Centre exploitation Nord)</a:t>
            </a:r>
          </a:p>
          <a:p>
            <a:pPr lvl="1"/>
            <a:endParaRPr lang="fr-FR" sz="1200" dirty="0"/>
          </a:p>
          <a:p>
            <a:pPr marL="571500" lvl="1" indent="0">
              <a:buNone/>
            </a:pPr>
            <a:endParaRPr lang="fr-FR" sz="1200" dirty="0"/>
          </a:p>
          <a:p>
            <a:endParaRPr lang="fr-FR" dirty="0"/>
          </a:p>
        </p:txBody>
      </p:sp>
      <p:sp>
        <p:nvSpPr>
          <p:cNvPr id="5" name="Accolade fermante 4">
            <a:extLst>
              <a:ext uri="{FF2B5EF4-FFF2-40B4-BE49-F238E27FC236}">
                <a16:creationId xmlns:a16="http://schemas.microsoft.com/office/drawing/2014/main" id="{B1219203-422E-3AEF-521E-8322DF950E41}"/>
              </a:ext>
            </a:extLst>
          </p:cNvPr>
          <p:cNvSpPr/>
          <p:nvPr/>
        </p:nvSpPr>
        <p:spPr>
          <a:xfrm>
            <a:off x="6226456" y="4204853"/>
            <a:ext cx="235528" cy="983673"/>
          </a:xfrm>
          <a:prstGeom prst="rightBrace">
            <a:avLst/>
          </a:prstGeom>
          <a:ln>
            <a:tail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6" name="ZoneTexte 5">
            <a:extLst>
              <a:ext uri="{FF2B5EF4-FFF2-40B4-BE49-F238E27FC236}">
                <a16:creationId xmlns:a16="http://schemas.microsoft.com/office/drawing/2014/main" id="{FB32289C-15A2-06F6-7C6F-47A83AB25E2B}"/>
              </a:ext>
            </a:extLst>
          </p:cNvPr>
          <p:cNvSpPr txBox="1"/>
          <p:nvPr/>
        </p:nvSpPr>
        <p:spPr>
          <a:xfrm>
            <a:off x="6641827" y="4327357"/>
            <a:ext cx="3241966" cy="738664"/>
          </a:xfrm>
          <a:prstGeom prst="rect">
            <a:avLst/>
          </a:prstGeom>
          <a:noFill/>
        </p:spPr>
        <p:txBody>
          <a:bodyPr wrap="square" rtlCol="0">
            <a:spAutoFit/>
          </a:bodyPr>
          <a:lstStyle/>
          <a:p>
            <a:r>
              <a:rPr lang="fr-FR" dirty="0"/>
              <a:t>23 techniciens mentionnés dans le document et dans la liste des effectifs transmis </a:t>
            </a:r>
          </a:p>
        </p:txBody>
      </p:sp>
    </p:spTree>
    <p:extLst>
      <p:ext uri="{BB962C8B-B14F-4D97-AF65-F5344CB8AC3E}">
        <p14:creationId xmlns:p14="http://schemas.microsoft.com/office/powerpoint/2010/main" val="1430041334"/>
      </p:ext>
    </p:extLst>
  </p:cSld>
  <p:clrMapOvr>
    <a:overrideClrMapping bg1="lt1" tx1="dk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9FB555-3DC8-B16D-CD94-02FD64094C31}"/>
              </a:ext>
            </a:extLst>
          </p:cNvPr>
          <p:cNvSpPr>
            <a:spLocks noGrp="1"/>
          </p:cNvSpPr>
          <p:nvPr>
            <p:ph type="title" idx="2"/>
          </p:nvPr>
        </p:nvSpPr>
        <p:spPr/>
        <p:txBody>
          <a:bodyPr/>
          <a:lstStyle/>
          <a:p>
            <a:r>
              <a:rPr lang="fr-FR"/>
              <a:t>Des fonctions supports en partie dédiées aux tournages légers</a:t>
            </a:r>
          </a:p>
        </p:txBody>
      </p:sp>
      <p:sp>
        <p:nvSpPr>
          <p:cNvPr id="3" name="Sous-titre 2">
            <a:extLst>
              <a:ext uri="{FF2B5EF4-FFF2-40B4-BE49-F238E27FC236}">
                <a16:creationId xmlns:a16="http://schemas.microsoft.com/office/drawing/2014/main" id="{7FBEEB93-1F13-6958-33CD-91ED932DDFE9}"/>
              </a:ext>
            </a:extLst>
          </p:cNvPr>
          <p:cNvSpPr>
            <a:spLocks noGrp="1"/>
          </p:cNvSpPr>
          <p:nvPr>
            <p:ph type="subTitle" idx="1"/>
          </p:nvPr>
        </p:nvSpPr>
        <p:spPr/>
        <p:txBody>
          <a:bodyPr>
            <a:normAutofit fontScale="92500" lnSpcReduction="10000"/>
          </a:bodyPr>
          <a:lstStyle/>
          <a:p>
            <a:r>
              <a:rPr lang="fr-FR"/>
              <a:t>19 salariés travaillent à l’organisation des tournages légers dont 8 leur sont dédiés </a:t>
            </a:r>
          </a:p>
          <a:p>
            <a:r>
              <a:rPr lang="fr-FR" b="0">
                <a:highlight>
                  <a:srgbClr val="FFFF00"/>
                </a:highlight>
              </a:rPr>
              <a:t>(Nota bene : erratum par rapport au rapport qui fait état de 17 salariés et a inversé les proportions)</a:t>
            </a:r>
          </a:p>
        </p:txBody>
      </p:sp>
      <p:sp>
        <p:nvSpPr>
          <p:cNvPr id="4" name="Espace réservé du contenu 3">
            <a:extLst>
              <a:ext uri="{FF2B5EF4-FFF2-40B4-BE49-F238E27FC236}">
                <a16:creationId xmlns:a16="http://schemas.microsoft.com/office/drawing/2014/main" id="{47657C94-026C-8263-64F2-9C70E7D9AFA5}"/>
              </a:ext>
            </a:extLst>
          </p:cNvPr>
          <p:cNvSpPr>
            <a:spLocks noGrp="1"/>
          </p:cNvSpPr>
          <p:nvPr>
            <p:ph sz="quarter" idx="13"/>
          </p:nvPr>
        </p:nvSpPr>
        <p:spPr>
          <a:xfrm>
            <a:off x="353175" y="1767056"/>
            <a:ext cx="9096900" cy="5008659"/>
          </a:xfrm>
        </p:spPr>
        <p:txBody>
          <a:bodyPr/>
          <a:lstStyle/>
          <a:p>
            <a:r>
              <a:rPr lang="fr-FR" sz="1200" dirty="0"/>
              <a:t>La plupart des salariés travaillent pour tous les  types  de tournage : à part 7 salariés en région et les 2 coordinateurs techniques, aucun n’est spécialisé sur les tournages nationaux ou sur les tournages pour les régions</a:t>
            </a:r>
          </a:p>
          <a:p>
            <a:endParaRPr lang="fr-FR" dirty="0"/>
          </a:p>
        </p:txBody>
      </p:sp>
      <p:graphicFrame>
        <p:nvGraphicFramePr>
          <p:cNvPr id="7" name="Tableau 6">
            <a:extLst>
              <a:ext uri="{FF2B5EF4-FFF2-40B4-BE49-F238E27FC236}">
                <a16:creationId xmlns:a16="http://schemas.microsoft.com/office/drawing/2014/main" id="{FF5DDC56-745A-9186-A5DC-C39E23B37232}"/>
              </a:ext>
            </a:extLst>
          </p:cNvPr>
          <p:cNvGraphicFramePr>
            <a:graphicFrameLocks noGrp="1"/>
          </p:cNvGraphicFramePr>
          <p:nvPr>
            <p:extLst>
              <p:ext uri="{D42A27DB-BD31-4B8C-83A1-F6EECF244321}">
                <p14:modId xmlns:p14="http://schemas.microsoft.com/office/powerpoint/2010/main" val="378974053"/>
              </p:ext>
            </p:extLst>
          </p:nvPr>
        </p:nvGraphicFramePr>
        <p:xfrm>
          <a:off x="1193800" y="2688125"/>
          <a:ext cx="8051800" cy="3543300"/>
        </p:xfrm>
        <a:graphic>
          <a:graphicData uri="http://schemas.openxmlformats.org/drawingml/2006/table">
            <a:tbl>
              <a:tblPr/>
              <a:tblGrid>
                <a:gridCol w="3454400">
                  <a:extLst>
                    <a:ext uri="{9D8B030D-6E8A-4147-A177-3AD203B41FA5}">
                      <a16:colId xmlns:a16="http://schemas.microsoft.com/office/drawing/2014/main" val="2184091694"/>
                    </a:ext>
                  </a:extLst>
                </a:gridCol>
                <a:gridCol w="762000">
                  <a:extLst>
                    <a:ext uri="{9D8B030D-6E8A-4147-A177-3AD203B41FA5}">
                      <a16:colId xmlns:a16="http://schemas.microsoft.com/office/drawing/2014/main" val="3955107048"/>
                    </a:ext>
                  </a:extLst>
                </a:gridCol>
                <a:gridCol w="1270000">
                  <a:extLst>
                    <a:ext uri="{9D8B030D-6E8A-4147-A177-3AD203B41FA5}">
                      <a16:colId xmlns:a16="http://schemas.microsoft.com/office/drawing/2014/main" val="574396849"/>
                    </a:ext>
                  </a:extLst>
                </a:gridCol>
                <a:gridCol w="762000">
                  <a:extLst>
                    <a:ext uri="{9D8B030D-6E8A-4147-A177-3AD203B41FA5}">
                      <a16:colId xmlns:a16="http://schemas.microsoft.com/office/drawing/2014/main" val="2631525082"/>
                    </a:ext>
                  </a:extLst>
                </a:gridCol>
                <a:gridCol w="1803400">
                  <a:extLst>
                    <a:ext uri="{9D8B030D-6E8A-4147-A177-3AD203B41FA5}">
                      <a16:colId xmlns:a16="http://schemas.microsoft.com/office/drawing/2014/main" val="148955274"/>
                    </a:ext>
                  </a:extLst>
                </a:gridCol>
              </a:tblGrid>
              <a:tr h="184150">
                <a:tc>
                  <a:txBody>
                    <a:bodyPr/>
                    <a:lstStyle/>
                    <a:p>
                      <a:pPr algn="l"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1" i="0" u="none" strike="noStrike">
                          <a:solidFill>
                            <a:srgbClr val="000000"/>
                          </a:solidFill>
                          <a:effectLst/>
                          <a:latin typeface="Aptos Narrow" panose="020B0004020202020204" pitchFamily="34" charset="0"/>
                        </a:rPr>
                        <a:t>Télématin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1" i="0" u="none" strike="noStrike">
                          <a:solidFill>
                            <a:srgbClr val="000000"/>
                          </a:solidFill>
                          <a:effectLst/>
                          <a:latin typeface="Aptos Narrow" panose="020B0004020202020204" pitchFamily="34" charset="0"/>
                        </a:rPr>
                        <a:t>Emissions religieuses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1" i="0" u="none" strike="noStrike">
                          <a:solidFill>
                            <a:srgbClr val="000000"/>
                          </a:solidFill>
                          <a:effectLst/>
                          <a:latin typeface="Aptos Narrow" panose="020B0004020202020204" pitchFamily="34" charset="0"/>
                        </a:rPr>
                        <a:t>PIDF</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1" i="0" u="none" strike="noStrike">
                          <a:solidFill>
                            <a:srgbClr val="000000"/>
                          </a:solidFill>
                          <a:effectLst/>
                          <a:latin typeface="Aptos Narrow" panose="020B0004020202020204" pitchFamily="34" charset="0"/>
                        </a:rPr>
                        <a:t>Régions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3023088"/>
                  </a:ext>
                </a:extLst>
              </a:tr>
              <a:tr h="184150">
                <a:tc gridSpan="5">
                  <a:txBody>
                    <a:bodyPr/>
                    <a:lstStyle/>
                    <a:p>
                      <a:pPr algn="l" fontAlgn="b"/>
                      <a:r>
                        <a:rPr lang="fr-FR" sz="1100" b="1" i="0" u="none" strike="noStrike">
                          <a:solidFill>
                            <a:srgbClr val="000000"/>
                          </a:solidFill>
                          <a:effectLst/>
                          <a:highlight>
                            <a:srgbClr val="FBE2D5"/>
                          </a:highlight>
                          <a:latin typeface="Aptos Narrow" panose="020B0004020202020204" pitchFamily="34" charset="0"/>
                        </a:rPr>
                        <a:t>Fonctions supports dédiées tournages légers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399183310"/>
                  </a:ext>
                </a:extLst>
              </a:tr>
              <a:tr h="184150">
                <a:tc>
                  <a:txBody>
                    <a:bodyPr/>
                    <a:lstStyle/>
                    <a:p>
                      <a:pPr algn="l" fontAlgn="b"/>
                      <a:r>
                        <a:rPr lang="fr-FR" sz="1100" b="0" i="0" u="none" strike="noStrike">
                          <a:solidFill>
                            <a:srgbClr val="000000"/>
                          </a:solidFill>
                          <a:effectLst/>
                          <a:latin typeface="Aptos Narrow" panose="020B0004020202020204" pitchFamily="34" charset="0"/>
                        </a:rPr>
                        <a:t>Planificatrice activités Paris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7220920"/>
                  </a:ext>
                </a:extLst>
              </a:tr>
              <a:tr h="596900">
                <a:tc>
                  <a:txBody>
                    <a:bodyPr/>
                    <a:lstStyle/>
                    <a:p>
                      <a:pPr algn="l" fontAlgn="ctr"/>
                      <a:r>
                        <a:rPr lang="fr-FR" sz="1100" b="0" i="0" u="none" strike="noStrike" dirty="0">
                          <a:solidFill>
                            <a:srgbClr val="000000"/>
                          </a:solidFill>
                          <a:effectLst/>
                          <a:latin typeface="Aptos Narrow" panose="020B0004020202020204" pitchFamily="34" charset="0"/>
                        </a:rPr>
                        <a:t>Planificatrice ressources Paris (CDD)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a:solidFill>
                            <a:srgbClr val="000000"/>
                          </a:solidFill>
                          <a:effectLst/>
                          <a:latin typeface="Aptos Narrow" panose="020B0004020202020204" pitchFamily="34" charset="0"/>
                        </a:rPr>
                        <a:t>X</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a:solidFill>
                            <a:srgbClr val="000000"/>
                          </a:solidFill>
                          <a:effectLst/>
                          <a:latin typeface="Aptos Narrow" panose="020B0004020202020204" pitchFamily="34" charset="0"/>
                        </a:rPr>
                        <a:t>X</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fr-FR" sz="1100" b="0" i="0" u="none" strike="noStrike">
                          <a:solidFill>
                            <a:srgbClr val="000000"/>
                          </a:solidFill>
                          <a:effectLst/>
                          <a:latin typeface="Aptos Narrow" panose="020B0004020202020204" pitchFamily="34" charset="0"/>
                        </a:rPr>
                        <a:t>X</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En coordination avec les RAF et Planif ressources Rennes, Lyon et Marseille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1792100"/>
                  </a:ext>
                </a:extLst>
              </a:tr>
              <a:tr h="184150">
                <a:tc>
                  <a:txBody>
                    <a:bodyPr/>
                    <a:lstStyle/>
                    <a:p>
                      <a:pPr algn="l" fontAlgn="b"/>
                      <a:r>
                        <a:rPr lang="fr-FR" sz="1100" b="0" i="0" u="none" strike="noStrike">
                          <a:solidFill>
                            <a:srgbClr val="000000"/>
                          </a:solidFill>
                          <a:effectLst/>
                          <a:latin typeface="Aptos Narrow" panose="020B0004020202020204" pitchFamily="34" charset="0"/>
                        </a:rPr>
                        <a:t>Chargée de production Paris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259756"/>
                  </a:ext>
                </a:extLst>
              </a:tr>
              <a:tr h="184150">
                <a:tc>
                  <a:txBody>
                    <a:bodyPr/>
                    <a:lstStyle/>
                    <a:p>
                      <a:pPr algn="l" fontAlgn="b"/>
                      <a:r>
                        <a:rPr lang="fr-FR" sz="1100" b="0" i="0" u="none" strike="noStrike">
                          <a:solidFill>
                            <a:srgbClr val="000000"/>
                          </a:solidFill>
                          <a:effectLst/>
                          <a:latin typeface="Aptos Narrow" panose="020B0004020202020204" pitchFamily="34" charset="0"/>
                        </a:rPr>
                        <a:t>Chargée de production Paris (CDD)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5740703"/>
                  </a:ext>
                </a:extLst>
              </a:tr>
              <a:tr h="184150">
                <a:tc>
                  <a:txBody>
                    <a:bodyPr/>
                    <a:lstStyle/>
                    <a:p>
                      <a:pPr algn="l" fontAlgn="b"/>
                      <a:r>
                        <a:rPr lang="fr-FR" sz="1100" b="0" i="0" u="none" strike="noStrike" dirty="0">
                          <a:solidFill>
                            <a:srgbClr val="000000"/>
                          </a:solidFill>
                          <a:effectLst/>
                          <a:latin typeface="Aptos Narrow" panose="020B0004020202020204" pitchFamily="34" charset="0"/>
                        </a:rPr>
                        <a:t>Cadre à la production mi-temps Bordeaux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9932323"/>
                  </a:ext>
                </a:extLst>
              </a:tr>
              <a:tr h="184150">
                <a:tc>
                  <a:txBody>
                    <a:bodyPr/>
                    <a:lstStyle/>
                    <a:p>
                      <a:pPr algn="l" fontAlgn="b"/>
                      <a:r>
                        <a:rPr lang="fr-FR" sz="1100" b="0" i="0" u="none" strike="noStrike" dirty="0">
                          <a:solidFill>
                            <a:srgbClr val="000000"/>
                          </a:solidFill>
                          <a:effectLst/>
                          <a:latin typeface="Aptos Narrow" panose="020B0004020202020204" pitchFamily="34" charset="0"/>
                        </a:rPr>
                        <a:t>Cadre à la production à mi-temps Paris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790155"/>
                  </a:ext>
                </a:extLst>
              </a:tr>
              <a:tr h="184150">
                <a:tc>
                  <a:txBody>
                    <a:bodyPr/>
                    <a:lstStyle/>
                    <a:p>
                      <a:pPr algn="l" fontAlgn="b"/>
                      <a:r>
                        <a:rPr lang="fr-FR" sz="1100" b="0" i="0" u="none" strike="noStrike">
                          <a:solidFill>
                            <a:srgbClr val="000000"/>
                          </a:solidFill>
                          <a:effectLst/>
                          <a:latin typeface="Aptos Narrow" panose="020B0004020202020204" pitchFamily="34" charset="0"/>
                        </a:rPr>
                        <a:t>2 Coordinateurs techniques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2837791"/>
                  </a:ext>
                </a:extLst>
              </a:tr>
              <a:tr h="184150">
                <a:tc gridSpan="5">
                  <a:txBody>
                    <a:bodyPr/>
                    <a:lstStyle/>
                    <a:p>
                      <a:pPr algn="l" fontAlgn="b"/>
                      <a:r>
                        <a:rPr lang="fr-FR" sz="1100" b="1" i="0" u="none" strike="noStrike">
                          <a:solidFill>
                            <a:srgbClr val="000000"/>
                          </a:solidFill>
                          <a:effectLst/>
                          <a:highlight>
                            <a:srgbClr val="FBE2D5"/>
                          </a:highlight>
                          <a:latin typeface="Aptos Narrow" panose="020B0004020202020204" pitchFamily="34" charset="0"/>
                        </a:rPr>
                        <a:t>Fonctions supports mutualisées avec d'autres activités de La Fabrique  (% tournages légers estimé)</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09617880"/>
                  </a:ext>
                </a:extLst>
              </a:tr>
              <a:tr h="184150">
                <a:tc>
                  <a:txBody>
                    <a:bodyPr/>
                    <a:lstStyle/>
                    <a:p>
                      <a:pPr algn="l" fontAlgn="b"/>
                      <a:r>
                        <a:rPr lang="fr-FR" sz="1100" b="0" i="0" u="none" strike="noStrike">
                          <a:solidFill>
                            <a:srgbClr val="000000"/>
                          </a:solidFill>
                          <a:effectLst/>
                          <a:latin typeface="Aptos Narrow" panose="020B0004020202020204" pitchFamily="34" charset="0"/>
                        </a:rPr>
                        <a:t>Chargée de production Paris (50%)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979152"/>
                  </a:ext>
                </a:extLst>
              </a:tr>
              <a:tr h="184150">
                <a:tc>
                  <a:txBody>
                    <a:bodyPr/>
                    <a:lstStyle/>
                    <a:p>
                      <a:pPr algn="l" fontAlgn="b"/>
                      <a:r>
                        <a:rPr lang="fr-FR" sz="1100" b="0" i="0" u="none" strike="noStrike">
                          <a:solidFill>
                            <a:srgbClr val="000000"/>
                          </a:solidFill>
                          <a:effectLst/>
                          <a:latin typeface="Aptos Narrow" panose="020B0004020202020204" pitchFamily="34" charset="0"/>
                        </a:rPr>
                        <a:t>Cadre à la production Paris  (80%)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4793191"/>
                  </a:ext>
                </a:extLst>
              </a:tr>
              <a:tr h="184150">
                <a:tc>
                  <a:txBody>
                    <a:bodyPr/>
                    <a:lstStyle/>
                    <a:p>
                      <a:pPr algn="l" fontAlgn="b"/>
                      <a:r>
                        <a:rPr lang="fr-FR" sz="1100" b="0" i="0" u="none" strike="noStrike">
                          <a:solidFill>
                            <a:srgbClr val="000000"/>
                          </a:solidFill>
                          <a:effectLst/>
                          <a:latin typeface="Aptos Narrow" panose="020B0004020202020204" pitchFamily="34" charset="0"/>
                        </a:rPr>
                        <a:t>2 planificatrices ressources (Lyon et Marseille)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0929706"/>
                  </a:ext>
                </a:extLst>
              </a:tr>
              <a:tr h="184150">
                <a:tc>
                  <a:txBody>
                    <a:bodyPr/>
                    <a:lstStyle/>
                    <a:p>
                      <a:pPr algn="l" fontAlgn="b"/>
                      <a:r>
                        <a:rPr lang="fr-FR" sz="1100" b="0" i="0" u="none" strike="noStrike">
                          <a:solidFill>
                            <a:srgbClr val="000000"/>
                          </a:solidFill>
                          <a:effectLst/>
                          <a:latin typeface="Aptos Narrow" panose="020B0004020202020204" pitchFamily="34" charset="0"/>
                        </a:rPr>
                        <a:t>Responsable de production (25%)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881224"/>
                  </a:ext>
                </a:extLst>
              </a:tr>
              <a:tr h="184150">
                <a:tc>
                  <a:txBody>
                    <a:bodyPr/>
                    <a:lstStyle/>
                    <a:p>
                      <a:pPr algn="l" fontAlgn="b"/>
                      <a:r>
                        <a:rPr lang="fr-FR" sz="1100" b="0" i="0" u="none" strike="noStrike">
                          <a:solidFill>
                            <a:srgbClr val="000000"/>
                          </a:solidFill>
                          <a:effectLst/>
                          <a:latin typeface="Aptos Narrow" panose="020B0004020202020204" pitchFamily="34" charset="0"/>
                        </a:rPr>
                        <a:t>Correspondants logistique Rennes et Lille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1971611"/>
                  </a:ext>
                </a:extLst>
              </a:tr>
              <a:tr h="184150">
                <a:tc>
                  <a:txBody>
                    <a:bodyPr/>
                    <a:lstStyle/>
                    <a:p>
                      <a:pPr algn="l" fontAlgn="b"/>
                      <a:r>
                        <a:rPr lang="fr-FR" sz="1100" b="0" i="0" u="none" strike="noStrike">
                          <a:solidFill>
                            <a:srgbClr val="000000"/>
                          </a:solidFill>
                          <a:effectLst/>
                          <a:latin typeface="Aptos Narrow" panose="020B0004020202020204" pitchFamily="34" charset="0"/>
                        </a:rPr>
                        <a:t>Gestionnaires de parc Lyon, Lille et Marseille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r-FR"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5965429"/>
                  </a:ext>
                </a:extLst>
              </a:tr>
              <a:tr h="184150">
                <a:tc>
                  <a:txBody>
                    <a:bodyPr/>
                    <a:lstStyle/>
                    <a:p>
                      <a:pPr algn="l" fontAlgn="b"/>
                      <a:r>
                        <a:rPr lang="fr-FR" sz="1100" b="0" i="0" u="none" strike="noStrike">
                          <a:solidFill>
                            <a:srgbClr val="000000"/>
                          </a:solidFill>
                          <a:effectLst/>
                          <a:latin typeface="Aptos Narrow" panose="020B0004020202020204" pitchFamily="34" charset="0"/>
                        </a:rPr>
                        <a:t>Assistante portefeuille achats (80%) Paris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fr-FR" sz="1100" b="0" i="0" u="none" strike="noStrike" dirty="0">
                          <a:solidFill>
                            <a:srgbClr val="000000"/>
                          </a:solidFill>
                          <a:effectLst/>
                          <a:latin typeface="Aptos Narrow" panose="020B000402020202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4849271"/>
                  </a:ext>
                </a:extLst>
              </a:tr>
            </a:tbl>
          </a:graphicData>
        </a:graphic>
      </p:graphicFrame>
    </p:spTree>
    <p:extLst>
      <p:ext uri="{BB962C8B-B14F-4D97-AF65-F5344CB8AC3E}">
        <p14:creationId xmlns:p14="http://schemas.microsoft.com/office/powerpoint/2010/main" val="3356230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A8D8230-FF2E-0376-CA7C-614D001646CC}"/>
              </a:ext>
            </a:extLst>
          </p:cNvPr>
          <p:cNvSpPr>
            <a:spLocks noGrp="1"/>
          </p:cNvSpPr>
          <p:nvPr>
            <p:ph type="ctrTitle"/>
          </p:nvPr>
        </p:nvSpPr>
        <p:spPr/>
        <p:txBody>
          <a:bodyPr/>
          <a:lstStyle/>
          <a:p>
            <a:r>
              <a:rPr lang="fr-FR"/>
              <a:t>La conduite du projet</a:t>
            </a:r>
          </a:p>
        </p:txBody>
      </p:sp>
      <p:sp>
        <p:nvSpPr>
          <p:cNvPr id="6" name="Sous-titre 5">
            <a:extLst>
              <a:ext uri="{FF2B5EF4-FFF2-40B4-BE49-F238E27FC236}">
                <a16:creationId xmlns:a16="http://schemas.microsoft.com/office/drawing/2014/main" id="{EBD2CC5F-9080-AF75-AC0B-8DBEDDC229C3}"/>
              </a:ext>
            </a:extLst>
          </p:cNvPr>
          <p:cNvSpPr>
            <a:spLocks noGrp="1"/>
          </p:cNvSpPr>
          <p:nvPr>
            <p:ph type="subTitle" idx="1"/>
          </p:nvPr>
        </p:nvSpPr>
        <p:spPr>
          <a:xfrm>
            <a:off x="1077125" y="3393549"/>
            <a:ext cx="8393446" cy="2023578"/>
          </a:xfrm>
        </p:spPr>
        <p:txBody>
          <a:bodyPr>
            <a:normAutofit fontScale="92500"/>
          </a:bodyPr>
          <a:lstStyle/>
          <a:p>
            <a:pPr marL="419100" indent="-342900">
              <a:buClr>
                <a:schemeClr val="accent2"/>
              </a:buClr>
              <a:buFont typeface="Wingdings" panose="05000000000000000000" pitchFamily="2" charset="2"/>
              <a:buChar char="î"/>
            </a:pPr>
            <a:r>
              <a:rPr lang="fr-FR" dirty="0"/>
              <a:t>Une conduite du projet qui n’en facilite pas la compréhension</a:t>
            </a:r>
          </a:p>
          <a:p>
            <a:pPr marL="419100" indent="-342900">
              <a:buClr>
                <a:schemeClr val="accent2"/>
              </a:buClr>
              <a:buFont typeface="Wingdings" panose="05000000000000000000" pitchFamily="2" charset="2"/>
              <a:buChar char="î"/>
            </a:pPr>
            <a:endParaRPr lang="fr-FR" dirty="0"/>
          </a:p>
          <a:p>
            <a:pPr marL="419100" indent="-342900">
              <a:buClr>
                <a:schemeClr val="accent2"/>
              </a:buClr>
              <a:buFont typeface="Wingdings" panose="05000000000000000000" pitchFamily="2" charset="2"/>
              <a:buChar char="î"/>
            </a:pPr>
            <a:r>
              <a:rPr lang="fr-FR" dirty="0"/>
              <a:t>Les évolutions par rapport au document remis aux CSE</a:t>
            </a:r>
          </a:p>
          <a:p>
            <a:pPr marL="419100" indent="-342900">
              <a:buClr>
                <a:schemeClr val="accent2"/>
              </a:buClr>
              <a:buFont typeface="Wingdings" panose="05000000000000000000" pitchFamily="2" charset="2"/>
              <a:buChar char="î"/>
            </a:pPr>
            <a:endParaRPr lang="fr-FR" dirty="0"/>
          </a:p>
          <a:p>
            <a:pPr marL="419100" indent="-342900">
              <a:buClr>
                <a:schemeClr val="accent2"/>
              </a:buClr>
              <a:buFont typeface="Wingdings" panose="05000000000000000000" pitchFamily="2" charset="2"/>
              <a:buChar char="î"/>
            </a:pPr>
            <a:r>
              <a:rPr lang="fr-FR" dirty="0"/>
              <a:t>Un projet pas encore finalisé</a:t>
            </a:r>
          </a:p>
          <a:p>
            <a:pPr marL="419100" indent="-342900">
              <a:buClr>
                <a:schemeClr val="accent2"/>
              </a:buClr>
              <a:buFont typeface="Wingdings" panose="05000000000000000000" pitchFamily="2" charset="2"/>
              <a:buChar char="î"/>
            </a:pPr>
            <a:endParaRPr lang="fr-FR" dirty="0"/>
          </a:p>
          <a:p>
            <a:endParaRPr lang="fr-FR" dirty="0"/>
          </a:p>
        </p:txBody>
      </p:sp>
    </p:spTree>
    <p:extLst>
      <p:ext uri="{BB962C8B-B14F-4D97-AF65-F5344CB8AC3E}">
        <p14:creationId xmlns:p14="http://schemas.microsoft.com/office/powerpoint/2010/main" val="3644762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356FFE-5E17-2445-89A0-198349DB0DC2}"/>
              </a:ext>
            </a:extLst>
          </p:cNvPr>
          <p:cNvSpPr>
            <a:spLocks noGrp="1"/>
          </p:cNvSpPr>
          <p:nvPr>
            <p:ph type="title" idx="2"/>
          </p:nvPr>
        </p:nvSpPr>
        <p:spPr/>
        <p:txBody>
          <a:bodyPr/>
          <a:lstStyle/>
          <a:p>
            <a:r>
              <a:rPr lang="fr-FR" dirty="0"/>
              <a:t>Pas de pilote unique du projet : des sujets encore en discussion</a:t>
            </a:r>
          </a:p>
        </p:txBody>
      </p:sp>
      <p:sp>
        <p:nvSpPr>
          <p:cNvPr id="3" name="Sous-titre 2">
            <a:extLst>
              <a:ext uri="{FF2B5EF4-FFF2-40B4-BE49-F238E27FC236}">
                <a16:creationId xmlns:a16="http://schemas.microsoft.com/office/drawing/2014/main" id="{E58EC4F7-AC05-99F4-6DF2-5671769C0BAC}"/>
              </a:ext>
            </a:extLst>
          </p:cNvPr>
          <p:cNvSpPr>
            <a:spLocks noGrp="1"/>
          </p:cNvSpPr>
          <p:nvPr>
            <p:ph type="subTitle" idx="1"/>
          </p:nvPr>
        </p:nvSpPr>
        <p:spPr/>
        <p:txBody>
          <a:bodyPr/>
          <a:lstStyle/>
          <a:p>
            <a:endParaRPr lang="fr-FR"/>
          </a:p>
        </p:txBody>
      </p:sp>
      <p:sp>
        <p:nvSpPr>
          <p:cNvPr id="4" name="Espace réservé du contenu 3">
            <a:extLst>
              <a:ext uri="{FF2B5EF4-FFF2-40B4-BE49-F238E27FC236}">
                <a16:creationId xmlns:a16="http://schemas.microsoft.com/office/drawing/2014/main" id="{DBC79198-5A55-DE99-D845-5B0E7F1D391B}"/>
              </a:ext>
            </a:extLst>
          </p:cNvPr>
          <p:cNvSpPr>
            <a:spLocks noGrp="1"/>
          </p:cNvSpPr>
          <p:nvPr>
            <p:ph sz="quarter" idx="13"/>
          </p:nvPr>
        </p:nvSpPr>
        <p:spPr>
          <a:xfrm>
            <a:off x="353175" y="2117189"/>
            <a:ext cx="9096900" cy="5008659"/>
          </a:xfrm>
        </p:spPr>
        <p:txBody>
          <a:bodyPr/>
          <a:lstStyle/>
          <a:p>
            <a:pPr algn="just">
              <a:spcAft>
                <a:spcPts val="600"/>
              </a:spcAft>
            </a:pPr>
            <a:r>
              <a:rPr lang="fr-FR" sz="1200" b="1" dirty="0">
                <a:solidFill>
                  <a:srgbClr val="595959"/>
                </a:solidFill>
                <a:effectLst/>
                <a:ea typeface="Times New Roman" panose="02020603050405020304" pitchFamily="18" charset="0"/>
                <a:cs typeface="Times New Roman"/>
              </a:rPr>
              <a:t>L’équipe projet </a:t>
            </a:r>
            <a:r>
              <a:rPr lang="fr-FR" sz="1200" dirty="0">
                <a:solidFill>
                  <a:srgbClr val="595959"/>
                </a:solidFill>
                <a:effectLst/>
                <a:ea typeface="Times New Roman" panose="02020603050405020304" pitchFamily="18" charset="0"/>
                <a:cs typeface="Times New Roman"/>
              </a:rPr>
              <a:t>est constituée de membres de la Direction de La Fabrique et de membres de la Direction du Réseau</a:t>
            </a:r>
            <a:r>
              <a:rPr lang="fr-FR" sz="1200" dirty="0">
                <a:solidFill>
                  <a:srgbClr val="595959"/>
                </a:solidFill>
                <a:ea typeface="Times New Roman" panose="02020603050405020304" pitchFamily="18" charset="0"/>
                <a:cs typeface="Times New Roman"/>
              </a:rPr>
              <a:t> </a:t>
            </a:r>
          </a:p>
          <a:p>
            <a:pPr algn="just">
              <a:spcAft>
                <a:spcPts val="600"/>
              </a:spcAft>
            </a:pPr>
            <a:endParaRPr lang="fr-FR" sz="12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just">
              <a:spcAft>
                <a:spcPts val="600"/>
              </a:spcAft>
            </a:pPr>
            <a:r>
              <a:rPr lang="fr-FR" sz="1200" b="1" dirty="0">
                <a:solidFill>
                  <a:srgbClr val="595959"/>
                </a:solidFill>
                <a:effectLst/>
                <a:ea typeface="Times New Roman" panose="02020603050405020304" pitchFamily="18" charset="0"/>
                <a:cs typeface="Times New Roman"/>
              </a:rPr>
              <a:t>Chacun </a:t>
            </a:r>
            <a:r>
              <a:rPr lang="fr-FR" sz="1200" b="1" dirty="0">
                <a:solidFill>
                  <a:srgbClr val="595959"/>
                </a:solidFill>
                <a:ea typeface="Times New Roman" panose="02020603050405020304" pitchFamily="18" charset="0"/>
                <a:cs typeface="Times New Roman"/>
              </a:rPr>
              <a:t>s’occupe cependant de </a:t>
            </a:r>
            <a:r>
              <a:rPr lang="fr-FR" sz="1200" b="1" dirty="0">
                <a:solidFill>
                  <a:srgbClr val="595959"/>
                </a:solidFill>
                <a:effectLst/>
                <a:ea typeface="Times New Roman" panose="02020603050405020304" pitchFamily="18" charset="0"/>
                <a:cs typeface="Times New Roman"/>
              </a:rPr>
              <a:t> son propre périmètre </a:t>
            </a:r>
            <a:r>
              <a:rPr lang="fr-FR" sz="1200" dirty="0">
                <a:solidFill>
                  <a:srgbClr val="595959"/>
                </a:solidFill>
                <a:effectLst/>
                <a:ea typeface="Times New Roman" panose="02020603050405020304" pitchFamily="18" charset="0"/>
                <a:cs typeface="Times New Roman"/>
              </a:rPr>
              <a:t>:</a:t>
            </a:r>
          </a:p>
          <a:p>
            <a:pPr marL="800100" lvl="1" algn="just">
              <a:lnSpc>
                <a:spcPct val="110000"/>
              </a:lnSpc>
              <a:spcBef>
                <a:spcPts val="300"/>
              </a:spcBef>
              <a:spcAft>
                <a:spcPts val="300"/>
              </a:spcAft>
              <a:buFont typeface="Courier New" panose="02070309020205020404" pitchFamily="49" charset="0"/>
              <a:buChar char="o"/>
            </a:pPr>
            <a:r>
              <a:rPr lang="fr-FR" sz="1200" dirty="0">
                <a:solidFill>
                  <a:srgbClr val="595959"/>
                </a:solidFill>
                <a:effectLst/>
                <a:ea typeface="Calibri" panose="020F0502020204030204" pitchFamily="34" charset="0"/>
                <a:cs typeface="Times New Roman"/>
              </a:rPr>
              <a:t>Coté Réseau, le périmètre porte sur ce qui est transféré au Réseau, de manière à pouvoir assurer le plan de charge que les administrateurs de production  vont confier au Réseau</a:t>
            </a:r>
          </a:p>
          <a:p>
            <a:pPr marL="800100" lvl="1" algn="just">
              <a:lnSpc>
                <a:spcPct val="110000"/>
              </a:lnSpc>
              <a:spcBef>
                <a:spcPts val="300"/>
              </a:spcBef>
              <a:spcAft>
                <a:spcPts val="300"/>
              </a:spcAft>
              <a:buFont typeface="Courier New" panose="02070309020205020404" pitchFamily="49" charset="0"/>
              <a:buChar char="o"/>
            </a:pPr>
            <a:r>
              <a:rPr lang="fr-FR" sz="1200" dirty="0">
                <a:solidFill>
                  <a:srgbClr val="595959"/>
                </a:solidFill>
                <a:ea typeface="Calibri" panose="020F0502020204030204" pitchFamily="34" charset="0"/>
                <a:cs typeface="Times New Roman"/>
              </a:rPr>
              <a:t>Cot</a:t>
            </a:r>
            <a:r>
              <a:rPr lang="fr-FR" sz="1200" dirty="0">
                <a:solidFill>
                  <a:srgbClr val="595959"/>
                </a:solidFill>
                <a:effectLst/>
                <a:ea typeface="Calibri" panose="020F0502020204030204" pitchFamily="34" charset="0"/>
                <a:cs typeface="Times New Roman"/>
              </a:rPr>
              <a:t>é Fabrique, il revient d’évaluer les transferts de charge de La Fabrique vers le pool et le Réseau, ainsi que la trajectoire des salariés qui perdent tout ou partie de l’activité qu’ils réalisaient jusque-là pour les tournages légers</a:t>
            </a:r>
          </a:p>
          <a:p>
            <a:pPr marL="800100" lvl="1" algn="just">
              <a:lnSpc>
                <a:spcPct val="110000"/>
              </a:lnSpc>
              <a:spcBef>
                <a:spcPts val="300"/>
              </a:spcBef>
              <a:spcAft>
                <a:spcPts val="300"/>
              </a:spcAft>
              <a:buFont typeface="Courier New" panose="02070309020205020404" pitchFamily="49" charset="0"/>
              <a:buChar char="o"/>
            </a:pPr>
            <a:endParaRPr lang="fr-FR" sz="12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endParaRPr>
          </a:p>
          <a:p>
            <a:r>
              <a:rPr lang="fr-FR" sz="1200" b="1" dirty="0">
                <a:solidFill>
                  <a:srgbClr val="595959"/>
                </a:solidFill>
                <a:cs typeface="Times New Roman"/>
              </a:rPr>
              <a:t>Des sujets encore à l’étude </a:t>
            </a:r>
          </a:p>
          <a:p>
            <a:pPr marL="800100" lvl="1" algn="just">
              <a:lnSpc>
                <a:spcPct val="110000"/>
              </a:lnSpc>
              <a:spcBef>
                <a:spcPts val="300"/>
              </a:spcBef>
              <a:spcAft>
                <a:spcPts val="300"/>
              </a:spcAft>
              <a:buFont typeface="Courier New" panose="02070309020205020404" pitchFamily="49" charset="0"/>
              <a:buChar char="o"/>
            </a:pPr>
            <a:r>
              <a:rPr lang="fr-FR" sz="1200" dirty="0">
                <a:solidFill>
                  <a:srgbClr val="595959"/>
                </a:solidFill>
                <a:ea typeface="Calibri" panose="020F0502020204030204" pitchFamily="34" charset="0"/>
                <a:cs typeface="Times New Roman"/>
              </a:rPr>
              <a:t>Création d’un poste de chargé de commande au pool </a:t>
            </a:r>
          </a:p>
          <a:p>
            <a:pPr marL="800100" lvl="1" algn="just">
              <a:lnSpc>
                <a:spcPct val="110000"/>
              </a:lnSpc>
              <a:spcBef>
                <a:spcPts val="300"/>
              </a:spcBef>
              <a:spcAft>
                <a:spcPts val="300"/>
              </a:spcAft>
              <a:buFont typeface="Courier New" panose="02070309020205020404" pitchFamily="49" charset="0"/>
              <a:buChar char="o"/>
            </a:pPr>
            <a:r>
              <a:rPr lang="fr-FR" sz="1200" dirty="0">
                <a:solidFill>
                  <a:srgbClr val="595959"/>
                </a:solidFill>
                <a:ea typeface="Calibri" panose="020F0502020204030204" pitchFamily="34" charset="0"/>
                <a:cs typeface="Times New Roman"/>
              </a:rPr>
              <a:t>Evaluation des charges de travail RH, finances, logistique, transférées de La Fabrique vers le Réseau</a:t>
            </a:r>
          </a:p>
        </p:txBody>
      </p:sp>
    </p:spTree>
    <p:extLst>
      <p:ext uri="{BB962C8B-B14F-4D97-AF65-F5344CB8AC3E}">
        <p14:creationId xmlns:p14="http://schemas.microsoft.com/office/powerpoint/2010/main" val="4110945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A61CF-98DF-0400-F47F-ED2E815A60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CADD48-C2C0-3489-0F7A-119553B76D98}"/>
              </a:ext>
            </a:extLst>
          </p:cNvPr>
          <p:cNvSpPr>
            <a:spLocks noGrp="1"/>
          </p:cNvSpPr>
          <p:nvPr>
            <p:ph type="title" idx="2"/>
          </p:nvPr>
        </p:nvSpPr>
        <p:spPr/>
        <p:txBody>
          <a:bodyPr>
            <a:normAutofit/>
          </a:bodyPr>
          <a:lstStyle/>
          <a:p>
            <a:r>
              <a:rPr lang="fr-FR"/>
              <a:t>A date, le projet a évolué par rapport à l’information-consultation</a:t>
            </a:r>
          </a:p>
        </p:txBody>
      </p:sp>
      <p:sp>
        <p:nvSpPr>
          <p:cNvPr id="3" name="Sous-titre 2">
            <a:extLst>
              <a:ext uri="{FF2B5EF4-FFF2-40B4-BE49-F238E27FC236}">
                <a16:creationId xmlns:a16="http://schemas.microsoft.com/office/drawing/2014/main" id="{6791CAB7-0F46-A5E5-AF71-830492E3179F}"/>
              </a:ext>
            </a:extLst>
          </p:cNvPr>
          <p:cNvSpPr>
            <a:spLocks noGrp="1"/>
          </p:cNvSpPr>
          <p:nvPr>
            <p:ph type="subTitle" idx="1"/>
          </p:nvPr>
        </p:nvSpPr>
        <p:spPr/>
        <p:txBody>
          <a:bodyPr/>
          <a:lstStyle/>
          <a:p>
            <a:r>
              <a:rPr lang="fr-FR"/>
              <a:t>L’organisation du pool a évolué (pourrait encore évoluer ?)</a:t>
            </a:r>
          </a:p>
        </p:txBody>
      </p:sp>
      <p:sp>
        <p:nvSpPr>
          <p:cNvPr id="4" name="Espace réservé du contenu 3">
            <a:extLst>
              <a:ext uri="{FF2B5EF4-FFF2-40B4-BE49-F238E27FC236}">
                <a16:creationId xmlns:a16="http://schemas.microsoft.com/office/drawing/2014/main" id="{D4C63B44-F5B7-6333-3004-A9D663564A1D}"/>
              </a:ext>
            </a:extLst>
          </p:cNvPr>
          <p:cNvSpPr>
            <a:spLocks noGrp="1"/>
          </p:cNvSpPr>
          <p:nvPr>
            <p:ph sz="quarter" idx="13"/>
          </p:nvPr>
        </p:nvSpPr>
        <p:spPr>
          <a:xfrm>
            <a:off x="355874" y="1437807"/>
            <a:ext cx="4828753" cy="5801127"/>
          </a:xfrm>
        </p:spPr>
        <p:txBody>
          <a:bodyPr>
            <a:normAutofit fontScale="62500" lnSpcReduction="20000"/>
          </a:bodyPr>
          <a:lstStyle/>
          <a:p>
            <a:r>
              <a:rPr lang="fr-FR" sz="1900" dirty="0"/>
              <a:t>N’apparait pas dans l’organigramme l’activité logistique</a:t>
            </a:r>
          </a:p>
          <a:p>
            <a:pPr lvl="1"/>
            <a:r>
              <a:rPr lang="fr-FR" sz="1900" dirty="0">
                <a:solidFill>
                  <a:schemeClr val="tx1"/>
                </a:solidFill>
              </a:rPr>
              <a:t>Une partie serait assurée par les chargés de production et une partie par les centres techniques où il y a des équipes légères du pool</a:t>
            </a:r>
          </a:p>
          <a:p>
            <a:pPr lvl="1"/>
            <a:r>
              <a:rPr lang="fr-FR" sz="1900" dirty="0">
                <a:solidFill>
                  <a:schemeClr val="tx1"/>
                </a:solidFill>
              </a:rPr>
              <a:t>Est à l'étude un poste de gestion des commandes (source: étude d’impacts)</a:t>
            </a:r>
          </a:p>
          <a:p>
            <a:pPr>
              <a:lnSpc>
                <a:spcPct val="115000"/>
              </a:lnSpc>
              <a:spcAft>
                <a:spcPts val="1000"/>
              </a:spcAft>
            </a:pPr>
            <a:r>
              <a:rPr lang="fr-FR" sz="1900" dirty="0">
                <a:solidFill>
                  <a:schemeClr val="tx1"/>
                </a:solidFill>
              </a:rPr>
              <a:t>Le dimensionnement des ateliers de production reste confus, malgré le complément d’informations</a:t>
            </a:r>
            <a:r>
              <a:rPr lang="fr-FR" sz="1900" dirty="0">
                <a:effectLst/>
                <a:latin typeface="Calibri" panose="020F0502020204030204" pitchFamily="34" charset="0"/>
                <a:ea typeface="Calibri" panose="020F0502020204030204" pitchFamily="34" charset="0"/>
                <a:cs typeface="Times New Roman" panose="02020603050405020304" pitchFamily="18" charset="0"/>
              </a:rPr>
              <a:t> (</a:t>
            </a:r>
            <a:r>
              <a:rPr lang="fr-FR" sz="1900" dirty="0">
                <a:latin typeface="Calibri" panose="020F0502020204030204" pitchFamily="34" charset="0"/>
                <a:ea typeface="Calibri" panose="020F0502020204030204" pitchFamily="34" charset="0"/>
                <a:cs typeface="Times New Roman" panose="02020603050405020304" pitchFamily="18" charset="0"/>
              </a:rPr>
              <a:t>pa</a:t>
            </a:r>
            <a:r>
              <a:rPr lang="fr-FR" sz="1900" dirty="0">
                <a:effectLst/>
                <a:latin typeface="Calibri" panose="020F0502020204030204" pitchFamily="34" charset="0"/>
                <a:ea typeface="Calibri" panose="020F0502020204030204" pitchFamily="34" charset="0"/>
                <a:cs typeface="Times New Roman" panose="02020603050405020304" pitchFamily="18" charset="0"/>
              </a:rPr>
              <a:t>ge 4) : « </a:t>
            </a:r>
            <a:r>
              <a:rPr lang="fr-FR" sz="1900" i="1" dirty="0">
                <a:effectLst/>
                <a:latin typeface="Calibri" panose="020F0502020204030204" pitchFamily="34" charset="0"/>
                <a:ea typeface="Calibri" panose="020F0502020204030204" pitchFamily="34" charset="0"/>
                <a:cs typeface="Times New Roman" panose="02020603050405020304" pitchFamily="18" charset="0"/>
              </a:rPr>
              <a:t>4 postes, dont 4 permanents couvrant l’activité d’1 chargé de prod et de 2 cadres de prod (d’où 1 poste vacant de chargé de prod</a:t>
            </a:r>
            <a:r>
              <a:rPr lang="fr-FR" sz="1900" dirty="0">
                <a:effectLst/>
                <a:latin typeface="Calibri" panose="020F0502020204030204" pitchFamily="34" charset="0"/>
                <a:ea typeface="Calibri" panose="020F0502020204030204" pitchFamily="34" charset="0"/>
                <a:cs typeface="Times New Roman" panose="02020603050405020304" pitchFamily="18" charset="0"/>
              </a:rPr>
              <a:t>) ». </a:t>
            </a:r>
          </a:p>
          <a:p>
            <a:pPr lvl="1"/>
            <a:r>
              <a:rPr lang="fr-FR" sz="1900" dirty="0"/>
              <a:t>Tous les cadres à la production et chargée de production ont-ils un poste prévu au pool, sous réserve de leur acceptation ? Auquel cas on a  4 </a:t>
            </a:r>
            <a:r>
              <a:rPr lang="fr-FR" sz="1900" dirty="0">
                <a:effectLst/>
                <a:ea typeface="Calibri" panose="020F0502020204030204" pitchFamily="34" charset="0"/>
                <a:cs typeface="Times New Roman"/>
              </a:rPr>
              <a:t>postes </a:t>
            </a:r>
            <a:r>
              <a:rPr lang="fr-FR" sz="1900" dirty="0">
                <a:ea typeface="Calibri" panose="020F0502020204030204" pitchFamily="34" charset="0"/>
                <a:cs typeface="Times New Roman"/>
              </a:rPr>
              <a:t>et de </a:t>
            </a:r>
            <a:r>
              <a:rPr lang="fr-FR" sz="1900" dirty="0">
                <a:effectLst/>
                <a:ea typeface="Calibri" panose="020F0502020204030204" pitchFamily="34" charset="0"/>
                <a:cs typeface="Times New Roman"/>
              </a:rPr>
              <a:t>5 permanents : 1 chargée de prod, 3 cadres à la prod</a:t>
            </a:r>
            <a:r>
              <a:rPr lang="fr-FR" sz="1900" dirty="0">
                <a:ea typeface="Calibri" panose="020F0502020204030204" pitchFamily="34" charset="0"/>
                <a:cs typeface="Times New Roman"/>
              </a:rPr>
              <a:t> </a:t>
            </a:r>
            <a:r>
              <a:rPr lang="fr-FR" sz="1900" dirty="0">
                <a:effectLst/>
                <a:ea typeface="Calibri" panose="020F0502020204030204" pitchFamily="34" charset="0"/>
                <a:cs typeface="Times New Roman"/>
              </a:rPr>
              <a:t> + 1 chargé de prod qui viendra pourvoir le poste vacant</a:t>
            </a:r>
          </a:p>
          <a:p>
            <a:pPr lvl="1"/>
            <a:r>
              <a:rPr lang="fr-FR" sz="1900" dirty="0"/>
              <a:t>Si ce n‘est pas le cas : s’agit-il de 3 postes et de 4 permanents (1 chargé de prod, 2 cadres à la prod à mi-temps et 1 chargée de production à recruter sur le poste vacant) ou de 3,5 postes et de 4 permanents : 1 chargé de prod, 1 cadre à la prod à mi-temps, 1 cadre à la production à temps plein et 1 chargée de production à recruter sur le poste vacant)</a:t>
            </a:r>
          </a:p>
          <a:p>
            <a:endParaRPr lang="fr-FR" dirty="0">
              <a:solidFill>
                <a:schemeClr val="tx1"/>
              </a:solidFill>
            </a:endParaRPr>
          </a:p>
        </p:txBody>
      </p:sp>
      <p:pic>
        <p:nvPicPr>
          <p:cNvPr id="5" name="Image 4">
            <a:extLst>
              <a:ext uri="{FF2B5EF4-FFF2-40B4-BE49-F238E27FC236}">
                <a16:creationId xmlns:a16="http://schemas.microsoft.com/office/drawing/2014/main" id="{C20F63E5-6B0B-E016-A879-607A4A2F2114}"/>
              </a:ext>
            </a:extLst>
          </p:cNvPr>
          <p:cNvPicPr>
            <a:picLocks noChangeAspect="1"/>
          </p:cNvPicPr>
          <p:nvPr/>
        </p:nvPicPr>
        <p:blipFill>
          <a:blip r:embed="rId2"/>
          <a:stretch>
            <a:fillRect/>
          </a:stretch>
        </p:blipFill>
        <p:spPr>
          <a:xfrm>
            <a:off x="5029762" y="1965825"/>
            <a:ext cx="5160182" cy="5175787"/>
          </a:xfrm>
          <a:prstGeom prst="rect">
            <a:avLst/>
          </a:prstGeom>
        </p:spPr>
      </p:pic>
      <p:sp>
        <p:nvSpPr>
          <p:cNvPr id="6" name="ZoneTexte 5">
            <a:extLst>
              <a:ext uri="{FF2B5EF4-FFF2-40B4-BE49-F238E27FC236}">
                <a16:creationId xmlns:a16="http://schemas.microsoft.com/office/drawing/2014/main" id="{5736A079-399E-1DFB-F3A8-D775CE525F6D}"/>
              </a:ext>
            </a:extLst>
          </p:cNvPr>
          <p:cNvSpPr txBox="1"/>
          <p:nvPr/>
        </p:nvSpPr>
        <p:spPr>
          <a:xfrm>
            <a:off x="8023057" y="1356675"/>
            <a:ext cx="1670748" cy="954107"/>
          </a:xfrm>
          <a:prstGeom prst="rect">
            <a:avLst/>
          </a:prstGeom>
          <a:noFill/>
        </p:spPr>
        <p:txBody>
          <a:bodyPr wrap="square" rtlCol="0">
            <a:spAutoFit/>
          </a:bodyPr>
          <a:lstStyle/>
          <a:p>
            <a:r>
              <a:rPr lang="fr-FR"/>
              <a:t>Le planificateur n’est pas rattaché à l’UOA mais au pool</a:t>
            </a:r>
          </a:p>
        </p:txBody>
      </p:sp>
      <p:cxnSp>
        <p:nvCxnSpPr>
          <p:cNvPr id="8" name="Connecteur droit avec flèche 7">
            <a:extLst>
              <a:ext uri="{FF2B5EF4-FFF2-40B4-BE49-F238E27FC236}">
                <a16:creationId xmlns:a16="http://schemas.microsoft.com/office/drawing/2014/main" id="{7A25903D-68D0-2B28-0B37-CB8DD1181559}"/>
              </a:ext>
            </a:extLst>
          </p:cNvPr>
          <p:cNvCxnSpPr/>
          <p:nvPr/>
        </p:nvCxnSpPr>
        <p:spPr>
          <a:xfrm flipH="1">
            <a:off x="6802582" y="2244436"/>
            <a:ext cx="1330036" cy="955964"/>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D87559E8-AB62-ED1D-AE9A-CA30FF1BE346}"/>
              </a:ext>
            </a:extLst>
          </p:cNvPr>
          <p:cNvSpPr txBox="1"/>
          <p:nvPr/>
        </p:nvSpPr>
        <p:spPr>
          <a:xfrm>
            <a:off x="8861733" y="2550599"/>
            <a:ext cx="1221793" cy="738664"/>
          </a:xfrm>
          <a:prstGeom prst="rect">
            <a:avLst/>
          </a:prstGeom>
          <a:noFill/>
        </p:spPr>
        <p:txBody>
          <a:bodyPr wrap="square" rtlCol="0">
            <a:spAutoFit/>
          </a:bodyPr>
          <a:lstStyle/>
          <a:p>
            <a:r>
              <a:rPr lang="fr-FR"/>
              <a:t>2 ateliers de production et non pas 3</a:t>
            </a:r>
          </a:p>
        </p:txBody>
      </p:sp>
      <p:cxnSp>
        <p:nvCxnSpPr>
          <p:cNvPr id="13" name="Connecteur droit avec flèche 12">
            <a:extLst>
              <a:ext uri="{FF2B5EF4-FFF2-40B4-BE49-F238E27FC236}">
                <a16:creationId xmlns:a16="http://schemas.microsoft.com/office/drawing/2014/main" id="{E545BD7E-9901-9C4C-E854-2444770733DA}"/>
              </a:ext>
            </a:extLst>
          </p:cNvPr>
          <p:cNvCxnSpPr>
            <a:cxnSpLocks/>
          </p:cNvCxnSpPr>
          <p:nvPr/>
        </p:nvCxnSpPr>
        <p:spPr>
          <a:xfrm flipH="1">
            <a:off x="8437418" y="2919931"/>
            <a:ext cx="421013" cy="614659"/>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439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DD13BA-A3AC-70BF-63B4-EB05CC604EF9}"/>
              </a:ext>
            </a:extLst>
          </p:cNvPr>
          <p:cNvSpPr>
            <a:spLocks noGrp="1"/>
          </p:cNvSpPr>
          <p:nvPr>
            <p:ph type="title" idx="2"/>
          </p:nvPr>
        </p:nvSpPr>
        <p:spPr/>
        <p:txBody>
          <a:bodyPr/>
          <a:lstStyle/>
          <a:p>
            <a:r>
              <a:rPr lang="fr-FR"/>
              <a:t>Des précisions apportées sur les circuits de décision</a:t>
            </a:r>
          </a:p>
        </p:txBody>
      </p:sp>
      <p:sp>
        <p:nvSpPr>
          <p:cNvPr id="3" name="Sous-titre 2">
            <a:extLst>
              <a:ext uri="{FF2B5EF4-FFF2-40B4-BE49-F238E27FC236}">
                <a16:creationId xmlns:a16="http://schemas.microsoft.com/office/drawing/2014/main" id="{1E611039-7FAA-A38A-CA2D-A71BB0614CE2}"/>
              </a:ext>
            </a:extLst>
          </p:cNvPr>
          <p:cNvSpPr>
            <a:spLocks noGrp="1"/>
          </p:cNvSpPr>
          <p:nvPr>
            <p:ph type="subTitle" idx="1"/>
          </p:nvPr>
        </p:nvSpPr>
        <p:spPr/>
        <p:txBody>
          <a:bodyPr/>
          <a:lstStyle/>
          <a:p>
            <a:r>
              <a:rPr lang="fr-FR"/>
              <a:t>Une relation fonctionnelle du responsable de pool avec la CAR et avec chaque administrateur </a:t>
            </a:r>
          </a:p>
          <a:p>
            <a:endParaRPr lang="fr-FR"/>
          </a:p>
        </p:txBody>
      </p:sp>
      <p:pic>
        <p:nvPicPr>
          <p:cNvPr id="6" name="Espace réservé du contenu 5">
            <a:extLst>
              <a:ext uri="{FF2B5EF4-FFF2-40B4-BE49-F238E27FC236}">
                <a16:creationId xmlns:a16="http://schemas.microsoft.com/office/drawing/2014/main" id="{ADC33B4C-FC27-3810-1204-FCB488DD9445}"/>
              </a:ext>
            </a:extLst>
          </p:cNvPr>
          <p:cNvPicPr>
            <a:picLocks noGrp="1" noChangeAspect="1"/>
          </p:cNvPicPr>
          <p:nvPr>
            <p:ph sz="quarter" idx="14"/>
          </p:nvPr>
        </p:nvPicPr>
        <p:blipFill>
          <a:blip r:embed="rId2"/>
          <a:stretch>
            <a:fillRect/>
          </a:stretch>
        </p:blipFill>
        <p:spPr>
          <a:xfrm>
            <a:off x="355875" y="1457326"/>
            <a:ext cx="7075860" cy="2548298"/>
          </a:xfrm>
          <a:prstGeom prst="rect">
            <a:avLst/>
          </a:prstGeom>
        </p:spPr>
      </p:pic>
      <p:sp>
        <p:nvSpPr>
          <p:cNvPr id="5" name="Espace réservé du contenu 4">
            <a:extLst>
              <a:ext uri="{FF2B5EF4-FFF2-40B4-BE49-F238E27FC236}">
                <a16:creationId xmlns:a16="http://schemas.microsoft.com/office/drawing/2014/main" id="{9D7AB9F7-E00A-8C42-2ACC-008CAEBA3713}"/>
              </a:ext>
            </a:extLst>
          </p:cNvPr>
          <p:cNvSpPr>
            <a:spLocks noGrp="1"/>
          </p:cNvSpPr>
          <p:nvPr>
            <p:ph sz="quarter" idx="15"/>
          </p:nvPr>
        </p:nvSpPr>
        <p:spPr>
          <a:xfrm>
            <a:off x="542195" y="4040944"/>
            <a:ext cx="8907879" cy="1930365"/>
          </a:xfrm>
        </p:spPr>
        <p:txBody>
          <a:bodyPr>
            <a:normAutofit/>
          </a:bodyPr>
          <a:lstStyle/>
          <a:p>
            <a:r>
              <a:rPr lang="fr-FR" dirty="0"/>
              <a:t>Les arbitrages pour la planification de l’activité sont réalisés entre le responsable du pool et la coordination des antennes régionales. De fait, la responsabilité de la planification de l’activité revient au responsable de pool</a:t>
            </a:r>
          </a:p>
          <a:p>
            <a:r>
              <a:rPr lang="fr-FR" dirty="0"/>
              <a:t>Le planificateur « traduit le plan de charge mensualisé en planification des ressources » pour identifier des périodes de sous charge et de surcharge</a:t>
            </a:r>
          </a:p>
          <a:p>
            <a:endParaRPr lang="fr-FR" dirty="0"/>
          </a:p>
        </p:txBody>
      </p:sp>
    </p:spTree>
    <p:extLst>
      <p:ext uri="{BB962C8B-B14F-4D97-AF65-F5344CB8AC3E}">
        <p14:creationId xmlns:p14="http://schemas.microsoft.com/office/powerpoint/2010/main" val="660294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6800C0-7D6A-C131-FDFC-5143567E0EA9}"/>
              </a:ext>
            </a:extLst>
          </p:cNvPr>
          <p:cNvSpPr>
            <a:spLocks noGrp="1"/>
          </p:cNvSpPr>
          <p:nvPr>
            <p:ph type="title" idx="2"/>
          </p:nvPr>
        </p:nvSpPr>
        <p:spPr/>
        <p:txBody>
          <a:bodyPr>
            <a:normAutofit/>
          </a:bodyPr>
          <a:lstStyle/>
          <a:p>
            <a:r>
              <a:rPr lang="fr-FR" dirty="0"/>
              <a:t>Le projet de réaffectation des activités de tournages légers est précisé</a:t>
            </a:r>
          </a:p>
        </p:txBody>
      </p:sp>
      <p:sp>
        <p:nvSpPr>
          <p:cNvPr id="4" name="Espace réservé du contenu 3">
            <a:extLst>
              <a:ext uri="{FF2B5EF4-FFF2-40B4-BE49-F238E27FC236}">
                <a16:creationId xmlns:a16="http://schemas.microsoft.com/office/drawing/2014/main" id="{155A57DB-7F4F-E4A6-8DA8-BA5847D5483C}"/>
              </a:ext>
            </a:extLst>
          </p:cNvPr>
          <p:cNvSpPr>
            <a:spLocks noGrp="1"/>
          </p:cNvSpPr>
          <p:nvPr>
            <p:ph sz="quarter" idx="13"/>
          </p:nvPr>
        </p:nvSpPr>
        <p:spPr>
          <a:xfrm>
            <a:off x="355875" y="1356653"/>
            <a:ext cx="9453143" cy="5008659"/>
          </a:xfrm>
        </p:spPr>
        <p:txBody>
          <a:bodyPr>
            <a:normAutofit/>
          </a:bodyPr>
          <a:lstStyle/>
          <a:p>
            <a:r>
              <a:rPr lang="fr-FR" b="1" dirty="0"/>
              <a:t>La suppression des tournages légers pour  </a:t>
            </a:r>
            <a:r>
              <a:rPr lang="fr-FR" b="1" dirty="0" err="1"/>
              <a:t>Télématin</a:t>
            </a:r>
            <a:endParaRPr lang="fr-FR" b="1" dirty="0"/>
          </a:p>
          <a:p>
            <a:pPr lvl="1"/>
            <a:r>
              <a:rPr lang="fr-FR" sz="1200" dirty="0" err="1"/>
              <a:t>Télématin</a:t>
            </a:r>
            <a:r>
              <a:rPr lang="fr-FR" sz="1200" dirty="0"/>
              <a:t> : activité externalisée. Tournages légers actuellement assurés par les 7 techniciens du Siège dédiés tournages légers</a:t>
            </a:r>
          </a:p>
          <a:p>
            <a:pPr lvl="1"/>
            <a:endParaRPr lang="fr-FR" b="1" dirty="0"/>
          </a:p>
          <a:p>
            <a:r>
              <a:rPr lang="fr-FR" b="1" dirty="0"/>
              <a:t>Restent au périmètre de La Fabrique les tournages légers PIDF et peut être les émissions religieuses</a:t>
            </a:r>
          </a:p>
          <a:p>
            <a:pPr lvl="1"/>
            <a:r>
              <a:rPr lang="fr-FR" sz="1200" dirty="0"/>
              <a:t>Les émissions religieuses :  possibilité que France TV Studio continue de faire appel  à La Fabrique. 164  jours assurés actuellement par les salariés des équipes légères du Siège. source: mel secrétariat général de La Fabrique)</a:t>
            </a:r>
          </a:p>
          <a:p>
            <a:pPr lvl="1"/>
            <a:r>
              <a:rPr lang="fr-FR" sz="1200" dirty="0"/>
              <a:t>PIDF n’étant pas transféré dans le pool, les tournages légers  pour PIDF seront assurés par les techniciens de La Fabrique (ex Vanves). 42% des jours de tournages sont actuellement assurés par l’équipe parisienne (40 jours), les autres étants assurés par les techniciens transférés de Vanves</a:t>
            </a:r>
          </a:p>
          <a:p>
            <a:pPr marL="457200" lvl="1" indent="-381000">
              <a:buSzPct val="129000"/>
              <a:buFont typeface="Century Gothic"/>
              <a:buChar char="●"/>
            </a:pPr>
            <a:r>
              <a:rPr lang="fr-FR" b="1" dirty="0"/>
              <a:t>Au périmètre du pool : les tournages légers commandés par les régions hors PIDF</a:t>
            </a:r>
          </a:p>
          <a:p>
            <a:pPr lvl="1"/>
            <a:r>
              <a:rPr lang="fr-FR" sz="1200" dirty="0"/>
              <a:t>13 régions</a:t>
            </a:r>
          </a:p>
          <a:p>
            <a:pPr lvl="1"/>
            <a:r>
              <a:rPr lang="fr-FR" sz="1200" dirty="0"/>
              <a:t>Éventuellement des émissions religieuses. Actuellement, 76 sont assurés par les techniciens en région</a:t>
            </a:r>
          </a:p>
        </p:txBody>
      </p:sp>
    </p:spTree>
    <p:extLst>
      <p:ext uri="{BB962C8B-B14F-4D97-AF65-F5344CB8AC3E}">
        <p14:creationId xmlns:p14="http://schemas.microsoft.com/office/powerpoint/2010/main" val="3364865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369461E3-523E-F323-E8FA-987E27B0302B}"/>
              </a:ext>
            </a:extLst>
          </p:cNvPr>
          <p:cNvSpPr>
            <a:spLocks noGrp="1"/>
          </p:cNvSpPr>
          <p:nvPr>
            <p:ph type="ctrTitle"/>
          </p:nvPr>
        </p:nvSpPr>
        <p:spPr/>
        <p:txBody>
          <a:bodyPr/>
          <a:lstStyle/>
          <a:p>
            <a:r>
              <a:rPr lang="fr-FR"/>
              <a:t>Les conséquences du projet</a:t>
            </a:r>
          </a:p>
        </p:txBody>
      </p:sp>
      <p:sp>
        <p:nvSpPr>
          <p:cNvPr id="6" name="Sous-titre 5">
            <a:extLst>
              <a:ext uri="{FF2B5EF4-FFF2-40B4-BE49-F238E27FC236}">
                <a16:creationId xmlns:a16="http://schemas.microsoft.com/office/drawing/2014/main" id="{95EE8797-8B34-F712-7A3E-159D039E77A4}"/>
              </a:ext>
            </a:extLst>
          </p:cNvPr>
          <p:cNvSpPr>
            <a:spLocks noGrp="1"/>
          </p:cNvSpPr>
          <p:nvPr>
            <p:ph type="subTitle" idx="1"/>
          </p:nvPr>
        </p:nvSpPr>
        <p:spPr>
          <a:xfrm>
            <a:off x="1077125" y="3241125"/>
            <a:ext cx="8285150" cy="2731050"/>
          </a:xfrm>
        </p:spPr>
        <p:txBody>
          <a:bodyPr>
            <a:normAutofit fontScale="70000" lnSpcReduction="20000"/>
          </a:bodyPr>
          <a:lstStyle/>
          <a:p>
            <a:pPr marL="419100" indent="-342900">
              <a:buClr>
                <a:schemeClr val="accent3"/>
              </a:buClr>
              <a:buFont typeface="Wingdings" panose="05000000000000000000" pitchFamily="2" charset="2"/>
              <a:buChar char="î"/>
            </a:pPr>
            <a:r>
              <a:rPr lang="fr-FR" dirty="0"/>
              <a:t>Les moyens du pool sous-estimés</a:t>
            </a:r>
          </a:p>
          <a:p>
            <a:pPr marL="419100" indent="-342900">
              <a:buClr>
                <a:schemeClr val="accent3"/>
              </a:buClr>
              <a:buFont typeface="Wingdings" panose="05000000000000000000" pitchFamily="2" charset="2"/>
              <a:buChar char="î"/>
            </a:pPr>
            <a:endParaRPr lang="fr-FR" dirty="0"/>
          </a:p>
          <a:p>
            <a:pPr marL="419100" indent="-342900">
              <a:buClr>
                <a:schemeClr val="accent3"/>
              </a:buClr>
              <a:buFont typeface="Wingdings" panose="05000000000000000000" pitchFamily="2" charset="2"/>
              <a:buChar char="î"/>
            </a:pPr>
            <a:r>
              <a:rPr lang="fr-FR" dirty="0"/>
              <a:t>Avec le projet de pool, une amélioration de la coordination</a:t>
            </a:r>
          </a:p>
          <a:p>
            <a:pPr marL="419100" indent="-342900">
              <a:buClr>
                <a:schemeClr val="accent3"/>
              </a:buClr>
              <a:buFont typeface="Wingdings" panose="05000000000000000000" pitchFamily="2" charset="2"/>
              <a:buChar char="î"/>
            </a:pPr>
            <a:endParaRPr lang="fr-FR" dirty="0"/>
          </a:p>
          <a:p>
            <a:pPr marL="419100" indent="-342900">
              <a:buClr>
                <a:schemeClr val="accent3"/>
              </a:buClr>
              <a:buFont typeface="Wingdings" panose="05000000000000000000" pitchFamily="2" charset="2"/>
              <a:buChar char="î"/>
            </a:pPr>
            <a:r>
              <a:rPr lang="fr-FR" dirty="0"/>
              <a:t>Le risque de surcharge de travail du responsable de pool et de la planification</a:t>
            </a:r>
          </a:p>
          <a:p>
            <a:pPr marL="419100" indent="-342900">
              <a:buClr>
                <a:schemeClr val="accent3"/>
              </a:buClr>
              <a:buFont typeface="Wingdings" panose="05000000000000000000" pitchFamily="2" charset="2"/>
              <a:buChar char="î"/>
            </a:pPr>
            <a:endParaRPr lang="fr-FR" dirty="0"/>
          </a:p>
          <a:p>
            <a:pPr marL="419100" indent="-342900">
              <a:buClr>
                <a:schemeClr val="accent3"/>
              </a:buClr>
              <a:buFont typeface="Wingdings" panose="05000000000000000000" pitchFamily="2" charset="2"/>
              <a:buChar char="î"/>
            </a:pPr>
            <a:r>
              <a:rPr lang="fr-FR" dirty="0"/>
              <a:t>Une modification de l’équilibre contraintes/ressources</a:t>
            </a:r>
          </a:p>
          <a:p>
            <a:pPr marL="419100" indent="-342900">
              <a:buClr>
                <a:schemeClr val="accent3"/>
              </a:buClr>
              <a:buFont typeface="Wingdings" panose="05000000000000000000" pitchFamily="2" charset="2"/>
              <a:buChar char="î"/>
            </a:pPr>
            <a:endParaRPr lang="fr-FR" dirty="0"/>
          </a:p>
          <a:p>
            <a:pPr marL="419100" indent="-342900">
              <a:buClr>
                <a:schemeClr val="accent3"/>
              </a:buClr>
              <a:buFont typeface="Wingdings" panose="05000000000000000000" pitchFamily="2" charset="2"/>
              <a:buChar char="î"/>
            </a:pPr>
            <a:r>
              <a:rPr lang="fr-FR" dirty="0"/>
              <a:t>L’intérêt du travail pourrait être amputé de sa variété</a:t>
            </a:r>
          </a:p>
          <a:p>
            <a:pPr marL="419100" indent="-342900">
              <a:buClr>
                <a:schemeClr val="accent3"/>
              </a:buClr>
              <a:buFont typeface="Wingdings" panose="05000000000000000000" pitchFamily="2" charset="2"/>
              <a:buChar char="î"/>
            </a:pPr>
            <a:endParaRPr lang="fr-FR" dirty="0"/>
          </a:p>
          <a:p>
            <a:pPr marL="419100" indent="-342900">
              <a:buClr>
                <a:schemeClr val="accent3"/>
              </a:buClr>
              <a:buFont typeface="Wingdings" panose="05000000000000000000" pitchFamily="2" charset="2"/>
              <a:buChar char="î"/>
            </a:pPr>
            <a:r>
              <a:rPr lang="fr-FR" dirty="0"/>
              <a:t>La dégradation du fonctionnement en collectif de travail n’est pas réglée</a:t>
            </a:r>
          </a:p>
          <a:p>
            <a:pPr marL="419100" indent="-342900">
              <a:buClr>
                <a:schemeClr val="accent3"/>
              </a:buClr>
              <a:buFont typeface="Wingdings" panose="05000000000000000000" pitchFamily="2" charset="2"/>
              <a:buChar char="î"/>
            </a:pPr>
            <a:endParaRPr lang="fr-FR" dirty="0"/>
          </a:p>
          <a:p>
            <a:pPr marL="419100" indent="-342900">
              <a:buClr>
                <a:schemeClr val="accent3"/>
              </a:buClr>
              <a:buFont typeface="Wingdings" panose="05000000000000000000" pitchFamily="2" charset="2"/>
              <a:buChar char="î"/>
            </a:pPr>
            <a:r>
              <a:rPr lang="fr-FR" dirty="0"/>
              <a:t>Pour tous les salariés, l’incertitude de leur activité </a:t>
            </a:r>
          </a:p>
          <a:p>
            <a:pPr>
              <a:buClr>
                <a:schemeClr val="accent3"/>
              </a:buClr>
            </a:pPr>
            <a:endParaRPr lang="fr-FR" dirty="0"/>
          </a:p>
        </p:txBody>
      </p:sp>
    </p:spTree>
    <p:extLst>
      <p:ext uri="{BB962C8B-B14F-4D97-AF65-F5344CB8AC3E}">
        <p14:creationId xmlns:p14="http://schemas.microsoft.com/office/powerpoint/2010/main" val="194768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DFB01-BFDB-1C0E-B9CA-D3B5A4DC67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700D3A-19E8-B8BC-5BCF-54191898D81E}"/>
              </a:ext>
            </a:extLst>
          </p:cNvPr>
          <p:cNvSpPr>
            <a:spLocks noGrp="1"/>
          </p:cNvSpPr>
          <p:nvPr>
            <p:ph type="title" idx="2"/>
          </p:nvPr>
        </p:nvSpPr>
        <p:spPr/>
        <p:txBody>
          <a:bodyPr/>
          <a:lstStyle/>
          <a:p>
            <a:r>
              <a:rPr lang="fr-FR"/>
              <a:t>En l’état du projet, on voit mal comment le pool va fonctionner </a:t>
            </a:r>
          </a:p>
        </p:txBody>
      </p:sp>
      <p:sp>
        <p:nvSpPr>
          <p:cNvPr id="3" name="Sous-titre 2">
            <a:extLst>
              <a:ext uri="{FF2B5EF4-FFF2-40B4-BE49-F238E27FC236}">
                <a16:creationId xmlns:a16="http://schemas.microsoft.com/office/drawing/2014/main" id="{E338B40E-9906-8DD6-9D47-9FB5FC920A6B}"/>
              </a:ext>
            </a:extLst>
          </p:cNvPr>
          <p:cNvSpPr>
            <a:spLocks noGrp="1"/>
          </p:cNvSpPr>
          <p:nvPr>
            <p:ph type="subTitle" idx="1"/>
          </p:nvPr>
        </p:nvSpPr>
        <p:spPr>
          <a:xfrm>
            <a:off x="292710" y="1052175"/>
            <a:ext cx="9769760" cy="572238"/>
          </a:xfrm>
        </p:spPr>
        <p:txBody>
          <a:bodyPr>
            <a:normAutofit/>
          </a:bodyPr>
          <a:lstStyle/>
          <a:p>
            <a:r>
              <a:rPr lang="fr-FR" dirty="0"/>
              <a:t>Le transfert des activités TL régionales au Réseau entraine le transfert de moyens au Réseau  </a:t>
            </a:r>
          </a:p>
          <a:p>
            <a:endParaRPr lang="fr-FR" dirty="0"/>
          </a:p>
        </p:txBody>
      </p:sp>
      <p:sp>
        <p:nvSpPr>
          <p:cNvPr id="6" name="Espace réservé du contenu 3">
            <a:extLst>
              <a:ext uri="{FF2B5EF4-FFF2-40B4-BE49-F238E27FC236}">
                <a16:creationId xmlns:a16="http://schemas.microsoft.com/office/drawing/2014/main" id="{A08545E8-1C61-59AD-2268-4DBC16EDBE7C}"/>
              </a:ext>
            </a:extLst>
          </p:cNvPr>
          <p:cNvSpPr txBox="1">
            <a:spLocks/>
          </p:cNvSpPr>
          <p:nvPr/>
        </p:nvSpPr>
        <p:spPr>
          <a:xfrm>
            <a:off x="313765" y="1744644"/>
            <a:ext cx="9980162" cy="5481656"/>
          </a:xfrm>
          <a:prstGeom prst="rect">
            <a:avLst/>
          </a:prstGeom>
          <a:noFill/>
          <a:ln>
            <a:noFill/>
          </a:ln>
        </p:spPr>
        <p:txBody>
          <a:bodyPr spcFirstLastPara="1" wrap="square" lIns="114375" tIns="114375" rIns="114375" bIns="114375" anchor="t" anchorCtr="0">
            <a:normAutofit lnSpcReduction="10000"/>
          </a:bodyPr>
          <a:lstStyle>
            <a:defPPr marR="0" lvl="0" algn="l" rtl="0">
              <a:lnSpc>
                <a:spcPct val="100000"/>
              </a:lnSpc>
              <a:spcBef>
                <a:spcPts val="0"/>
              </a:spcBef>
              <a:spcAft>
                <a:spcPts val="0"/>
              </a:spcAft>
            </a:defPPr>
            <a:lvl1pPr marL="457200" marR="0" lvl="0" indent="-381000" algn="l" rtl="0">
              <a:lnSpc>
                <a:spcPct val="115000"/>
              </a:lnSpc>
              <a:spcBef>
                <a:spcPts val="600"/>
              </a:spcBef>
              <a:spcAft>
                <a:spcPts val="0"/>
              </a:spcAft>
              <a:buClr>
                <a:srgbClr val="FC4128"/>
              </a:buClr>
              <a:buSzPct val="129000"/>
              <a:buFont typeface="Century Gothic"/>
              <a:buChar char="●"/>
              <a:defRPr sz="1400" b="0" i="0" u="none" strike="noStrike" cap="none">
                <a:solidFill>
                  <a:srgbClr val="1C1C1C"/>
                </a:solidFill>
                <a:latin typeface="Century Gothic"/>
                <a:ea typeface="Century Gothic"/>
                <a:cs typeface="Century Gothic"/>
                <a:sym typeface="Century Gothic"/>
              </a:defRPr>
            </a:lvl1pPr>
            <a:lvl2pPr marL="914400" marR="0" lvl="1" indent="-342900" algn="l" rtl="0">
              <a:lnSpc>
                <a:spcPct val="115000"/>
              </a:lnSpc>
              <a:spcBef>
                <a:spcPts val="600"/>
              </a:spcBef>
              <a:spcAft>
                <a:spcPts val="0"/>
              </a:spcAft>
              <a:buClr>
                <a:srgbClr val="FC4128"/>
              </a:buClr>
              <a:buSzPts val="1800"/>
              <a:buFont typeface="Century Gothic"/>
              <a:buChar char="○"/>
              <a:defRPr sz="1400" b="0" i="0" u="none" strike="noStrike" cap="none">
                <a:solidFill>
                  <a:srgbClr val="1C1C1C"/>
                </a:solidFill>
                <a:latin typeface="Century Gothic"/>
                <a:ea typeface="Century Gothic"/>
                <a:cs typeface="Century Gothic"/>
                <a:sym typeface="Century Gothic"/>
              </a:defRPr>
            </a:lvl2pPr>
            <a:lvl3pPr marL="1371600" marR="0" lvl="2" indent="-342900" algn="l" rtl="0">
              <a:lnSpc>
                <a:spcPct val="115000"/>
              </a:lnSpc>
              <a:spcBef>
                <a:spcPts val="600"/>
              </a:spcBef>
              <a:spcAft>
                <a:spcPts val="0"/>
              </a:spcAft>
              <a:buClr>
                <a:srgbClr val="FC4128"/>
              </a:buClr>
              <a:buSzPct val="129000"/>
              <a:buFont typeface="Century Gothic"/>
              <a:buChar char="■"/>
              <a:defRPr sz="1200" b="0" i="0" u="none" strike="noStrike" cap="none">
                <a:solidFill>
                  <a:srgbClr val="1C1C1C"/>
                </a:solidFill>
                <a:latin typeface="Century Gothic"/>
                <a:ea typeface="Century Gothic"/>
                <a:cs typeface="Century Gothic"/>
                <a:sym typeface="Century Gothic"/>
              </a:defRPr>
            </a:lvl3pPr>
            <a:lvl4pPr marL="1828800" marR="0" lvl="3" indent="-342900" algn="l" rtl="0">
              <a:lnSpc>
                <a:spcPct val="115000"/>
              </a:lnSpc>
              <a:spcBef>
                <a:spcPts val="600"/>
              </a:spcBef>
              <a:spcAft>
                <a:spcPts val="0"/>
              </a:spcAft>
              <a:buClr>
                <a:srgbClr val="FC4128"/>
              </a:buClr>
              <a:buSzPct val="129000"/>
              <a:buFont typeface="Century Gothic"/>
              <a:buChar char="●"/>
              <a:defRPr sz="1200" b="0" i="0" u="none" strike="noStrike" cap="none">
                <a:solidFill>
                  <a:srgbClr val="1C1C1C"/>
                </a:solidFill>
                <a:latin typeface="Century Gothic"/>
                <a:ea typeface="Century Gothic"/>
                <a:cs typeface="Century Gothic"/>
                <a:sym typeface="Century Gothic"/>
              </a:defRPr>
            </a:lvl4pPr>
            <a:lvl5pPr marL="2286000" marR="0" lvl="4" indent="-342900" algn="l" rtl="0">
              <a:lnSpc>
                <a:spcPct val="115000"/>
              </a:lnSpc>
              <a:spcBef>
                <a:spcPts val="600"/>
              </a:spcBef>
              <a:spcAft>
                <a:spcPts val="0"/>
              </a:spcAft>
              <a:buClr>
                <a:srgbClr val="FC4128"/>
              </a:buClr>
              <a:buSzPct val="129000"/>
              <a:buFont typeface="Century Gothic"/>
              <a:buChar char="○"/>
              <a:defRPr sz="1200" b="0" i="0" u="none" strike="noStrike" cap="none">
                <a:solidFill>
                  <a:srgbClr val="1C1C1C"/>
                </a:solidFill>
                <a:latin typeface="Century Gothic"/>
                <a:ea typeface="Century Gothic"/>
                <a:cs typeface="Century Gothic"/>
                <a:sym typeface="Century Gothic"/>
              </a:defRPr>
            </a:lvl5pPr>
            <a:lvl6pPr marL="2743200" marR="0" lvl="5"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6pPr>
            <a:lvl7pPr marL="3200400" marR="0" lvl="6"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7pPr>
            <a:lvl8pPr marL="3657600" marR="0" lvl="7"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8pPr>
            <a:lvl9pPr marL="4114800" marR="0" lvl="8"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9pPr>
          </a:lstStyle>
          <a:p>
            <a:r>
              <a:rPr lang="fr-FR" b="1" dirty="0"/>
              <a:t>Les moyens du pool : des discussions en cours entre La Fabrique et le Réseau</a:t>
            </a:r>
            <a:endParaRPr lang="fr-FR" dirty="0"/>
          </a:p>
          <a:p>
            <a:pPr lvl="1"/>
            <a:r>
              <a:rPr lang="fr-FR" sz="1200" dirty="0"/>
              <a:t>Les besoins en fonction support du pool (Logistique) en cours d’évaluation, en particulier est à l’étude un poste supplémentaire de gestion des commandes (source: étude d’impacts)</a:t>
            </a:r>
          </a:p>
          <a:p>
            <a:pPr lvl="1"/>
            <a:r>
              <a:rPr lang="fr-FR" sz="1200" dirty="0"/>
              <a:t>Le transfert budgétaire en étude : budget achats matériel et prestation, budget locations de matériel, CDD</a:t>
            </a:r>
          </a:p>
          <a:p>
            <a:pPr lvl="1"/>
            <a:r>
              <a:rPr lang="fr-FR" sz="1200" dirty="0"/>
              <a:t>Les différences de rémunération pour les techniciens transférés</a:t>
            </a:r>
          </a:p>
          <a:p>
            <a:r>
              <a:rPr lang="fr-FR" b="1" dirty="0"/>
              <a:t>Les moyens du pool : quelle évaluation de la charge ? Quel fonctionnement ? </a:t>
            </a:r>
          </a:p>
          <a:p>
            <a:pPr lvl="1"/>
            <a:r>
              <a:rPr lang="fr-FR" sz="1200" dirty="0"/>
              <a:t>Une estimation sur une base budgétaire qui </a:t>
            </a:r>
            <a:r>
              <a:rPr lang="fr-FR" sz="1200" b="1" dirty="0"/>
              <a:t>sous-estime les besoins permanents en techniciens </a:t>
            </a:r>
          </a:p>
          <a:p>
            <a:pPr lvl="2"/>
            <a:r>
              <a:rPr lang="fr-FR" dirty="0"/>
              <a:t>Sous-estimation de la charge : pas de prise en compte des temps de préparation et de déplacement et sur estimation des jours techniciens (190 dans le modèle, hors prise en compte des arrêts maladie et des enjeux de planification qui ne permettent pas un  taux d’occupation de 100%). Sur la base de 175 jours, 13 ETP et non 12</a:t>
            </a:r>
          </a:p>
          <a:p>
            <a:pPr lvl="2"/>
            <a:r>
              <a:rPr lang="fr-FR" b="1" dirty="0"/>
              <a:t>Estimation Acante de 17/19 ETP de techniciens, or 12 postes prévus dans le projet</a:t>
            </a:r>
          </a:p>
          <a:p>
            <a:pPr lvl="1"/>
            <a:r>
              <a:rPr lang="fr-FR" sz="1200" dirty="0"/>
              <a:t>Sur les 12 postes, 8 seraient pourvus par des transferts d’office et 4 seraient vacants</a:t>
            </a:r>
          </a:p>
          <a:p>
            <a:pPr lvl="2"/>
            <a:r>
              <a:rPr lang="fr-FR" dirty="0"/>
              <a:t>Est-il prévu de les pourvoir par des permanents ? La réponse est qu’il faut attendre un an de fonctionnement pour faire le point sur les besoins</a:t>
            </a:r>
          </a:p>
          <a:p>
            <a:pPr lvl="1"/>
            <a:r>
              <a:rPr lang="fr-FR" sz="1200" dirty="0"/>
              <a:t>Des passerelles sont envisagées avec  les centres techniques du Réseau « sur la base du volontariat »</a:t>
            </a:r>
          </a:p>
          <a:p>
            <a:pPr lvl="1"/>
            <a:r>
              <a:rPr lang="fr-FR" sz="1200" dirty="0"/>
              <a:t>Un déséquilibre maintenu entre la localisation de l’activité et la localisation des postes </a:t>
            </a:r>
          </a:p>
          <a:p>
            <a:pPr marL="457200" lvl="1" indent="-381000">
              <a:buSzPct val="129000"/>
              <a:buFont typeface="Century Gothic"/>
              <a:buChar char="●"/>
            </a:pPr>
            <a:r>
              <a:rPr lang="fr-FR" b="1" dirty="0"/>
              <a:t>Un transfert de charge au Réseau actuellement non évalué </a:t>
            </a:r>
          </a:p>
          <a:p>
            <a:pPr marL="914400" lvl="2" indent="-381000">
              <a:buFont typeface="Courier New" panose="02070309020205020404" pitchFamily="49" charset="0"/>
              <a:buChar char="o"/>
            </a:pPr>
            <a:r>
              <a:rPr lang="fr-FR" dirty="0"/>
              <a:t> RH, finances, logistique, achats, aménagement des locaux</a:t>
            </a:r>
          </a:p>
          <a:p>
            <a:pPr lvl="1"/>
            <a:r>
              <a:rPr lang="fr-FR" dirty="0"/>
              <a:t>A quelles conditions ces charges sont-elles absorbables ?</a:t>
            </a:r>
          </a:p>
          <a:p>
            <a:pPr lvl="1"/>
            <a:endParaRPr lang="fr-FR" dirty="0"/>
          </a:p>
        </p:txBody>
      </p:sp>
    </p:spTree>
    <p:extLst>
      <p:ext uri="{BB962C8B-B14F-4D97-AF65-F5344CB8AC3E}">
        <p14:creationId xmlns:p14="http://schemas.microsoft.com/office/powerpoint/2010/main" val="1777209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8A2EDCA-5707-5F09-BBE5-A89391329D27}"/>
              </a:ext>
            </a:extLst>
          </p:cNvPr>
          <p:cNvSpPr>
            <a:spLocks noGrp="1"/>
          </p:cNvSpPr>
          <p:nvPr>
            <p:ph type="title" idx="2"/>
          </p:nvPr>
        </p:nvSpPr>
        <p:spPr/>
        <p:txBody>
          <a:bodyPr>
            <a:normAutofit/>
          </a:bodyPr>
          <a:lstStyle/>
          <a:p>
            <a:r>
              <a:rPr lang="fr-FR"/>
              <a:t>Avec le projet de pool, une amélioration de la coordination </a:t>
            </a:r>
          </a:p>
        </p:txBody>
      </p:sp>
      <p:sp>
        <p:nvSpPr>
          <p:cNvPr id="5" name="Sous-titre 4">
            <a:extLst>
              <a:ext uri="{FF2B5EF4-FFF2-40B4-BE49-F238E27FC236}">
                <a16:creationId xmlns:a16="http://schemas.microsoft.com/office/drawing/2014/main" id="{241F2138-5B8A-FF96-0E2E-F79A4E665E89}"/>
              </a:ext>
            </a:extLst>
          </p:cNvPr>
          <p:cNvSpPr>
            <a:spLocks noGrp="1"/>
          </p:cNvSpPr>
          <p:nvPr>
            <p:ph type="subTitle" idx="1"/>
          </p:nvPr>
        </p:nvSpPr>
        <p:spPr/>
        <p:txBody>
          <a:bodyPr>
            <a:normAutofit fontScale="92500"/>
          </a:bodyPr>
          <a:lstStyle/>
          <a:p>
            <a:r>
              <a:rPr lang="fr-FR"/>
              <a:t>Une possibilité d’améliorer la contrainte liée à la planification et au fonctionnement en collectif de travail</a:t>
            </a:r>
          </a:p>
        </p:txBody>
      </p:sp>
      <p:sp>
        <p:nvSpPr>
          <p:cNvPr id="7" name="Espace réservé du contenu 6">
            <a:extLst>
              <a:ext uri="{FF2B5EF4-FFF2-40B4-BE49-F238E27FC236}">
                <a16:creationId xmlns:a16="http://schemas.microsoft.com/office/drawing/2014/main" id="{9232BAAE-2786-74DA-4419-9C10613B1A94}"/>
              </a:ext>
            </a:extLst>
          </p:cNvPr>
          <p:cNvSpPr>
            <a:spLocks noGrp="1"/>
          </p:cNvSpPr>
          <p:nvPr>
            <p:ph sz="quarter" idx="13"/>
          </p:nvPr>
        </p:nvSpPr>
        <p:spPr>
          <a:xfrm>
            <a:off x="3655016" y="1661325"/>
            <a:ext cx="6428509" cy="5333341"/>
          </a:xfrm>
        </p:spPr>
        <p:txBody>
          <a:bodyPr>
            <a:normAutofit fontScale="85000" lnSpcReduction="10000"/>
          </a:bodyPr>
          <a:lstStyle/>
          <a:p>
            <a:r>
              <a:rPr lang="fr-FR" b="1" dirty="0"/>
              <a:t>Avec le projet de pool, un management unique pour les techniciens et les ateliers de production </a:t>
            </a:r>
          </a:p>
          <a:p>
            <a:pPr lvl="1"/>
            <a:r>
              <a:rPr lang="fr-FR" dirty="0"/>
              <a:t>Un point d’entrée unique :  amélioration de la vue d’ensemble des demandes de tournage, traitement des demandes concomitantes</a:t>
            </a:r>
          </a:p>
          <a:p>
            <a:pPr lvl="1"/>
            <a:r>
              <a:rPr lang="fr-FR" dirty="0"/>
              <a:t>Arbitrages de planification favorisés en prenant en compte différents critères : niveau d’occupation, compétences et appétences, cohérence du collectif</a:t>
            </a:r>
          </a:p>
          <a:p>
            <a:pPr marL="457200" lvl="1" indent="-381000">
              <a:buSzPct val="129000"/>
              <a:buFont typeface="Century Gothic"/>
              <a:buChar char="●"/>
            </a:pPr>
            <a:r>
              <a:rPr lang="fr-FR" b="1" dirty="0"/>
              <a:t>Sous réserve </a:t>
            </a:r>
          </a:p>
          <a:p>
            <a:pPr marL="914400" lvl="2" indent="-381000">
              <a:buFont typeface="Courier New" panose="02070309020205020404" pitchFamily="49" charset="0"/>
              <a:buChar char="o"/>
            </a:pPr>
            <a:r>
              <a:rPr lang="fr-FR" sz="1400" dirty="0"/>
              <a:t>Du rôle de la coordination des antennes régionales vis-à-vis du pool : un rôle d’arbitrage pour l’établissement du plan de charge (compléments du 20 mars), mais alors quel est le sens du rattachement hiérarchique à la DR Bretagne ? </a:t>
            </a:r>
            <a:r>
              <a:rPr lang="fr-FR" sz="1400" b="1" dirty="0"/>
              <a:t>Un double rattachement pour le pool qui peut venir amoindrir la cohérence voulue par la création du pool</a:t>
            </a:r>
          </a:p>
          <a:p>
            <a:pPr marL="914400" lvl="2" indent="-381000">
              <a:buFont typeface="Courier New" panose="02070309020205020404" pitchFamily="49" charset="0"/>
              <a:buChar char="o"/>
            </a:pPr>
            <a:r>
              <a:rPr lang="fr-FR" sz="1400" dirty="0"/>
              <a:t>Des effets du rattachement du pool au DR Bretagne : dans quelle mesure le DR  peut-il être juge et partie: en tant que responsable des programmes, de la ligne éditoriale de son antenne, de l’administrateur de production et du responsable de pool ? </a:t>
            </a:r>
          </a:p>
          <a:p>
            <a:pPr marL="914400" lvl="2" indent="-381000">
              <a:buFont typeface="Courier New" panose="02070309020205020404" pitchFamily="49" charset="0"/>
              <a:buChar char="o"/>
            </a:pPr>
            <a:r>
              <a:rPr lang="fr-FR" sz="1400" dirty="0"/>
              <a:t>De l’amélioration de la coordination avec l’externe</a:t>
            </a:r>
          </a:p>
          <a:p>
            <a:pPr marL="1371600" lvl="3" indent="-381000">
              <a:buFont typeface="Wingdings" panose="05000000000000000000" pitchFamily="2" charset="2"/>
              <a:buChar char="§"/>
            </a:pPr>
            <a:r>
              <a:rPr lang="fr-FR" sz="1400" dirty="0"/>
              <a:t>La production, en lien avec une des </a:t>
            </a:r>
            <a:r>
              <a:rPr lang="fr-FR" sz="1400" dirty="0" err="1"/>
              <a:t>précos</a:t>
            </a:r>
            <a:r>
              <a:rPr lang="fr-FR" sz="1400" dirty="0"/>
              <a:t> du DUERP :  « Sensibiliser la production pour éviter ce manque d'anticipation » (qui conduit à un manque d’information sur les tournages et un manque de préparation, notamment)</a:t>
            </a:r>
          </a:p>
          <a:p>
            <a:pPr marL="1371600" lvl="3" indent="-381000">
              <a:buFont typeface="Wingdings" panose="05000000000000000000" pitchFamily="2" charset="2"/>
              <a:buChar char="§"/>
            </a:pPr>
            <a:r>
              <a:rPr lang="fr-FR" sz="1400" dirty="0"/>
              <a:t>La Fabrique sur la post production </a:t>
            </a:r>
          </a:p>
        </p:txBody>
      </p:sp>
      <p:sp>
        <p:nvSpPr>
          <p:cNvPr id="2" name="Espace réservé du contenu 6">
            <a:extLst>
              <a:ext uri="{FF2B5EF4-FFF2-40B4-BE49-F238E27FC236}">
                <a16:creationId xmlns:a16="http://schemas.microsoft.com/office/drawing/2014/main" id="{45F081CF-8ACA-CB91-CE76-474BCAE02775}"/>
              </a:ext>
            </a:extLst>
          </p:cNvPr>
          <p:cNvSpPr txBox="1">
            <a:spLocks/>
          </p:cNvSpPr>
          <p:nvPr/>
        </p:nvSpPr>
        <p:spPr>
          <a:xfrm>
            <a:off x="228600" y="1642357"/>
            <a:ext cx="3274017" cy="5008659"/>
          </a:xfrm>
          <a:prstGeom prst="rect">
            <a:avLst/>
          </a:prstGeom>
          <a:noFill/>
          <a:ln>
            <a:noFill/>
          </a:ln>
        </p:spPr>
        <p:txBody>
          <a:bodyPr spcFirstLastPara="1" wrap="square" lIns="114375" tIns="114375" rIns="114375" bIns="114375" anchor="t" anchorCtr="0">
            <a:normAutofit lnSpcReduction="10000"/>
          </a:bodyPr>
          <a:lstStyle>
            <a:defPPr marR="0" lvl="0" algn="l" rtl="0">
              <a:lnSpc>
                <a:spcPct val="100000"/>
              </a:lnSpc>
              <a:spcBef>
                <a:spcPts val="0"/>
              </a:spcBef>
              <a:spcAft>
                <a:spcPts val="0"/>
              </a:spcAft>
            </a:defPPr>
            <a:lvl1pPr marL="457200" marR="0" lvl="0" indent="-381000" algn="l" rtl="0">
              <a:lnSpc>
                <a:spcPct val="115000"/>
              </a:lnSpc>
              <a:spcBef>
                <a:spcPts val="600"/>
              </a:spcBef>
              <a:spcAft>
                <a:spcPts val="0"/>
              </a:spcAft>
              <a:buClr>
                <a:srgbClr val="FC4128"/>
              </a:buClr>
              <a:buSzPct val="129000"/>
              <a:buFont typeface="Century Gothic"/>
              <a:buChar char="●"/>
              <a:defRPr sz="1400" b="0" i="0" u="none" strike="noStrike" cap="none">
                <a:solidFill>
                  <a:srgbClr val="1C1C1C"/>
                </a:solidFill>
                <a:latin typeface="Century Gothic"/>
                <a:ea typeface="Century Gothic"/>
                <a:cs typeface="Century Gothic"/>
                <a:sym typeface="Century Gothic"/>
              </a:defRPr>
            </a:lvl1pPr>
            <a:lvl2pPr marL="914400" marR="0" lvl="1" indent="-342900" algn="l" rtl="0">
              <a:lnSpc>
                <a:spcPct val="115000"/>
              </a:lnSpc>
              <a:spcBef>
                <a:spcPts val="600"/>
              </a:spcBef>
              <a:spcAft>
                <a:spcPts val="0"/>
              </a:spcAft>
              <a:buClr>
                <a:srgbClr val="FC4128"/>
              </a:buClr>
              <a:buSzPts val="1800"/>
              <a:buFont typeface="Century Gothic"/>
              <a:buChar char="○"/>
              <a:defRPr sz="1400" b="0" i="0" u="none" strike="noStrike" cap="none">
                <a:solidFill>
                  <a:srgbClr val="1C1C1C"/>
                </a:solidFill>
                <a:latin typeface="Century Gothic"/>
                <a:ea typeface="Century Gothic"/>
                <a:cs typeface="Century Gothic"/>
                <a:sym typeface="Century Gothic"/>
              </a:defRPr>
            </a:lvl2pPr>
            <a:lvl3pPr marL="1371600" marR="0" lvl="2" indent="-342900" algn="l" rtl="0">
              <a:lnSpc>
                <a:spcPct val="115000"/>
              </a:lnSpc>
              <a:spcBef>
                <a:spcPts val="600"/>
              </a:spcBef>
              <a:spcAft>
                <a:spcPts val="0"/>
              </a:spcAft>
              <a:buClr>
                <a:srgbClr val="FC4128"/>
              </a:buClr>
              <a:buSzPct val="129000"/>
              <a:buFont typeface="Century Gothic"/>
              <a:buChar char="■"/>
              <a:defRPr sz="1200" b="0" i="0" u="none" strike="noStrike" cap="none">
                <a:solidFill>
                  <a:srgbClr val="1C1C1C"/>
                </a:solidFill>
                <a:latin typeface="Century Gothic"/>
                <a:ea typeface="Century Gothic"/>
                <a:cs typeface="Century Gothic"/>
                <a:sym typeface="Century Gothic"/>
              </a:defRPr>
            </a:lvl3pPr>
            <a:lvl4pPr marL="1828800" marR="0" lvl="3" indent="-342900" algn="l" rtl="0">
              <a:lnSpc>
                <a:spcPct val="115000"/>
              </a:lnSpc>
              <a:spcBef>
                <a:spcPts val="600"/>
              </a:spcBef>
              <a:spcAft>
                <a:spcPts val="0"/>
              </a:spcAft>
              <a:buClr>
                <a:srgbClr val="FC4128"/>
              </a:buClr>
              <a:buSzPct val="129000"/>
              <a:buFont typeface="Century Gothic"/>
              <a:buChar char="●"/>
              <a:defRPr sz="1200" b="0" i="0" u="none" strike="noStrike" cap="none">
                <a:solidFill>
                  <a:srgbClr val="1C1C1C"/>
                </a:solidFill>
                <a:latin typeface="Century Gothic"/>
                <a:ea typeface="Century Gothic"/>
                <a:cs typeface="Century Gothic"/>
                <a:sym typeface="Century Gothic"/>
              </a:defRPr>
            </a:lvl4pPr>
            <a:lvl5pPr marL="2286000" marR="0" lvl="4" indent="-342900" algn="l" rtl="0">
              <a:lnSpc>
                <a:spcPct val="115000"/>
              </a:lnSpc>
              <a:spcBef>
                <a:spcPts val="600"/>
              </a:spcBef>
              <a:spcAft>
                <a:spcPts val="0"/>
              </a:spcAft>
              <a:buClr>
                <a:srgbClr val="FC4128"/>
              </a:buClr>
              <a:buSzPct val="129000"/>
              <a:buFont typeface="Century Gothic"/>
              <a:buChar char="○"/>
              <a:defRPr sz="1200" b="0" i="0" u="none" strike="noStrike" cap="none">
                <a:solidFill>
                  <a:srgbClr val="1C1C1C"/>
                </a:solidFill>
                <a:latin typeface="Century Gothic"/>
                <a:ea typeface="Century Gothic"/>
                <a:cs typeface="Century Gothic"/>
                <a:sym typeface="Century Gothic"/>
              </a:defRPr>
            </a:lvl5pPr>
            <a:lvl6pPr marL="2743200" marR="0" lvl="5"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6pPr>
            <a:lvl7pPr marL="3200400" marR="0" lvl="6"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7pPr>
            <a:lvl8pPr marL="3657600" marR="0" lvl="7"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8pPr>
            <a:lvl9pPr marL="4114800" marR="0" lvl="8" indent="-342900" algn="l" rtl="0">
              <a:lnSpc>
                <a:spcPct val="115000"/>
              </a:lnSpc>
              <a:spcBef>
                <a:spcPts val="0"/>
              </a:spcBef>
              <a:spcAft>
                <a:spcPts val="0"/>
              </a:spcAft>
              <a:buClr>
                <a:srgbClr val="FC4128"/>
              </a:buClr>
              <a:buSzPts val="1800"/>
              <a:buFont typeface="Century Gothic"/>
              <a:buChar char="■"/>
              <a:defRPr sz="1800" b="0" i="0" u="none" strike="noStrike" cap="none">
                <a:solidFill>
                  <a:srgbClr val="1C1C1C"/>
                </a:solidFill>
                <a:latin typeface="Century Gothic"/>
                <a:ea typeface="Century Gothic"/>
                <a:cs typeface="Century Gothic"/>
                <a:sym typeface="Century Gothic"/>
              </a:defRPr>
            </a:lvl9pPr>
          </a:lstStyle>
          <a:p>
            <a:r>
              <a:rPr lang="fr-FR" b="1" dirty="0"/>
              <a:t>Actuellement, pas de pilotage et de vision unifiée de l’organisation des tournages légers</a:t>
            </a:r>
          </a:p>
          <a:p>
            <a:pPr lvl="1"/>
            <a:r>
              <a:rPr lang="fr-FR" dirty="0"/>
              <a:t>Multiples rattachements hiérarchiques des techniciens et des salariés des ateliers de production</a:t>
            </a:r>
          </a:p>
          <a:p>
            <a:pPr lvl="1"/>
            <a:r>
              <a:rPr lang="fr-FR" dirty="0"/>
              <a:t>Nombreuses coordinations et échanges</a:t>
            </a:r>
          </a:p>
          <a:p>
            <a:pPr lvl="1"/>
            <a:r>
              <a:rPr lang="fr-FR" dirty="0"/>
              <a:t>Plusieurs entrées réparties entre administrateurs</a:t>
            </a:r>
          </a:p>
          <a:p>
            <a:pPr lvl="1"/>
            <a:r>
              <a:rPr lang="fr-FR" dirty="0"/>
              <a:t>Personne n’a de vue d’ensemble sauf la planification d’activité à l’instant T</a:t>
            </a:r>
          </a:p>
        </p:txBody>
      </p:sp>
    </p:spTree>
    <p:extLst>
      <p:ext uri="{BB962C8B-B14F-4D97-AF65-F5344CB8AC3E}">
        <p14:creationId xmlns:p14="http://schemas.microsoft.com/office/powerpoint/2010/main" val="1073989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B57914DB-46F6-8AFA-937A-47835BE5F526}"/>
              </a:ext>
            </a:extLst>
          </p:cNvPr>
          <p:cNvSpPr>
            <a:spLocks noGrp="1"/>
          </p:cNvSpPr>
          <p:nvPr>
            <p:ph type="subTitle" idx="1"/>
          </p:nvPr>
        </p:nvSpPr>
        <p:spPr>
          <a:xfrm>
            <a:off x="570453" y="1315260"/>
            <a:ext cx="4202270" cy="610521"/>
          </a:xfrm>
        </p:spPr>
        <p:txBody>
          <a:bodyPr/>
          <a:lstStyle/>
          <a:p>
            <a:r>
              <a:rPr lang="fr-FR"/>
              <a:t>La planification : passage de 4 à 1 salarié</a:t>
            </a:r>
          </a:p>
        </p:txBody>
      </p:sp>
      <p:sp>
        <p:nvSpPr>
          <p:cNvPr id="4" name="Espace réservé du contenu 3">
            <a:extLst>
              <a:ext uri="{FF2B5EF4-FFF2-40B4-BE49-F238E27FC236}">
                <a16:creationId xmlns:a16="http://schemas.microsoft.com/office/drawing/2014/main" id="{CC1DDE16-3BFC-C3C3-B267-B0A83D94FD26}"/>
              </a:ext>
            </a:extLst>
          </p:cNvPr>
          <p:cNvSpPr>
            <a:spLocks noGrp="1"/>
          </p:cNvSpPr>
          <p:nvPr>
            <p:ph sz="quarter" idx="14"/>
          </p:nvPr>
        </p:nvSpPr>
        <p:spPr>
          <a:xfrm>
            <a:off x="355872" y="1770825"/>
            <a:ext cx="4863827" cy="5455475"/>
          </a:xfrm>
        </p:spPr>
        <p:txBody>
          <a:bodyPr>
            <a:normAutofit fontScale="77500" lnSpcReduction="20000"/>
          </a:bodyPr>
          <a:lstStyle/>
          <a:p>
            <a:pPr>
              <a:lnSpc>
                <a:spcPct val="115000"/>
              </a:lnSpc>
              <a:spcBef>
                <a:spcPts val="600"/>
              </a:spcBef>
              <a:spcAft>
                <a:spcPts val="600"/>
              </a:spcAft>
            </a:pPr>
            <a:r>
              <a:rPr lang="fr-FR" sz="17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Actuellement, la planification pour les DR, Siège et PIDF est assumée par 4 salariés, 1 spécialisé sur la planification de l’activité et 3 sur la planification des ressources. Des remplacements mutuels sont organisés entre collègues sur chacun des périmètres</a:t>
            </a:r>
          </a:p>
          <a:p>
            <a:pPr algn="just">
              <a:spcBef>
                <a:spcPts val="600"/>
              </a:spcBef>
              <a:spcAft>
                <a:spcPts val="600"/>
              </a:spcAft>
            </a:pPr>
            <a:r>
              <a:rPr lang="fr-FR" sz="1700" dirty="0">
                <a:solidFill>
                  <a:srgbClr val="595959"/>
                </a:solidFill>
                <a:effectLst/>
                <a:ea typeface="Times New Roman" panose="02020603050405020304" pitchFamily="18" charset="0"/>
                <a:cs typeface="Times New Roman"/>
              </a:rPr>
              <a:t>Avec le projet, il est question d’un seul poste de planification, qui aura en charge à la fois l’activité et les ressources, ce qui parait sous-estimé au regard de la charge actuelle de travail, activité et ressources. Si des temps et la charge mentale de coordination interne </a:t>
            </a:r>
            <a:r>
              <a:rPr lang="fr-FR" sz="1700" dirty="0">
                <a:solidFill>
                  <a:srgbClr val="595959"/>
                </a:solidFill>
                <a:ea typeface="Times New Roman" panose="02020603050405020304" pitchFamily="18" charset="0"/>
                <a:cs typeface="Times New Roman"/>
              </a:rPr>
              <a:t>seront moindres</a:t>
            </a:r>
            <a:r>
              <a:rPr lang="fr-FR" sz="1700" dirty="0">
                <a:solidFill>
                  <a:srgbClr val="595959"/>
                </a:solidFill>
                <a:effectLst/>
                <a:ea typeface="Times New Roman" panose="02020603050405020304" pitchFamily="18" charset="0"/>
                <a:cs typeface="Times New Roman"/>
              </a:rPr>
              <a:t> que dans la situation actuelle, avec un seul responsable pour l’ensemble du pool, il n’en reste pas moins des temps de recherche de ressources, que ce soit en CDD ou, selon les passerelles, avec les centres techniques des DR ou avec La Fabrique. Sans compter la coordination avec la post production</a:t>
            </a:r>
            <a:r>
              <a:rPr lang="fr-FR" sz="1700" dirty="0">
                <a:solidFill>
                  <a:srgbClr val="595959"/>
                </a:solidFill>
                <a:ea typeface="Times New Roman" panose="02020603050405020304" pitchFamily="18" charset="0"/>
                <a:cs typeface="Times New Roman"/>
              </a:rPr>
              <a:t> </a:t>
            </a:r>
            <a:endParaRPr lang="fr-FR" sz="17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fr-FR" sz="17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L’indicateur de la future charge de planification des équipes du pool ne peut pas se baser uniquement sur le nombre de techniciens permanents. Il doit aussi être basé sur le nombre d’intermittents travaillant sur les Tournages Légers et sur le nombre de jours de tournages programmés</a:t>
            </a:r>
            <a:endParaRPr lang="fr-FR" sz="17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endParaRPr lang="fr-FR" dirty="0"/>
          </a:p>
        </p:txBody>
      </p:sp>
      <p:sp>
        <p:nvSpPr>
          <p:cNvPr id="5" name="Espace réservé du contenu 4">
            <a:extLst>
              <a:ext uri="{FF2B5EF4-FFF2-40B4-BE49-F238E27FC236}">
                <a16:creationId xmlns:a16="http://schemas.microsoft.com/office/drawing/2014/main" id="{F1498200-8F59-7323-0FF5-481F5F28EFA1}"/>
              </a:ext>
            </a:extLst>
          </p:cNvPr>
          <p:cNvSpPr>
            <a:spLocks noGrp="1"/>
          </p:cNvSpPr>
          <p:nvPr>
            <p:ph sz="quarter" idx="15"/>
          </p:nvPr>
        </p:nvSpPr>
        <p:spPr>
          <a:xfrm>
            <a:off x="5434280" y="1925781"/>
            <a:ext cx="4434666" cy="5008659"/>
          </a:xfrm>
        </p:spPr>
        <p:txBody>
          <a:bodyPr>
            <a:normAutofit fontScale="92500" lnSpcReduction="20000"/>
          </a:bodyPr>
          <a:lstStyle/>
          <a:p>
            <a:r>
              <a:rPr lang="fr-FR" sz="1300" b="1"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P</a:t>
            </a:r>
            <a:r>
              <a:rPr lang="fr-FR" sz="1300" b="1"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lusieurs types de missions : </a:t>
            </a:r>
          </a:p>
          <a:p>
            <a:pPr marL="857250" lvl="1" indent="-285750">
              <a:buFont typeface="Courier New" panose="02070309020205020404" pitchFamily="49" charset="0"/>
              <a:buChar char="o"/>
            </a:pPr>
            <a:r>
              <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P</a:t>
            </a:r>
            <a:r>
              <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ilotage de l’activité</a:t>
            </a:r>
          </a:p>
          <a:p>
            <a:pPr marL="857250" lvl="1" indent="-285750">
              <a:buFont typeface="Courier New" panose="02070309020205020404" pitchFamily="49" charset="0"/>
              <a:buChar char="o"/>
            </a:pPr>
            <a:r>
              <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Management des équipes, avec des déplacements pour du temps en présentiel</a:t>
            </a:r>
            <a:endPar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endParaRPr>
          </a:p>
          <a:p>
            <a:pPr marL="857250" lvl="1" indent="-285750">
              <a:buFont typeface="Courier New" panose="02070309020205020404" pitchFamily="49" charset="0"/>
              <a:buChar char="o"/>
            </a:pPr>
            <a:r>
              <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R</a:t>
            </a:r>
            <a:r>
              <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esponsabilité de  la production</a:t>
            </a:r>
          </a:p>
          <a:p>
            <a:pPr marL="857250" lvl="1" indent="-285750">
              <a:buFont typeface="Courier New" panose="02070309020205020404" pitchFamily="49" charset="0"/>
              <a:buChar char="o"/>
            </a:pPr>
            <a:r>
              <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Planificateur d’activité, du fait de son lien fonctionnel avec l’administration de la production</a:t>
            </a:r>
            <a:endPar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857250" lvl="1" indent="-285750">
              <a:buFont typeface="Courier New" panose="02070309020205020404" pitchFamily="49" charset="0"/>
              <a:buChar char="o"/>
            </a:pPr>
            <a:r>
              <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Suivi du budget en lien avec les </a:t>
            </a:r>
            <a:r>
              <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finances </a:t>
            </a:r>
          </a:p>
          <a:p>
            <a:pPr marL="857250" lvl="1" indent="-285750">
              <a:buFont typeface="Courier New" panose="02070309020205020404" pitchFamily="49" charset="0"/>
              <a:buChar char="o"/>
            </a:pPr>
            <a:r>
              <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Suivi RH</a:t>
            </a:r>
          </a:p>
          <a:p>
            <a:pPr lvl="1"/>
            <a:endPar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r>
              <a:rPr lang="fr-FR" sz="1300" b="1" dirty="0"/>
              <a:t>La fonction de régulation et d’arbitrages est confiée à la coordinatrice des activités régionales</a:t>
            </a:r>
          </a:p>
          <a:p>
            <a:pPr marL="857250" lvl="1" indent="-285750">
              <a:buFont typeface="Courier New" panose="02070309020205020404" pitchFamily="49" charset="0"/>
              <a:buChar char="o"/>
            </a:pPr>
            <a:r>
              <a:rPr lang="fr-FR" sz="1300" dirty="0">
                <a:solidFill>
                  <a:srgbClr val="595959"/>
                </a:solidFill>
                <a:latin typeface="Century Gothic" panose="020B0502020202020204" pitchFamily="34" charset="0"/>
                <a:cs typeface="Times New Roman" panose="02020603050405020304" pitchFamily="18" charset="0"/>
              </a:rPr>
              <a:t>Un besoin de coordination avec le responsable de pool</a:t>
            </a:r>
          </a:p>
          <a:p>
            <a:r>
              <a:rPr lang="fr-FR" dirty="0">
                <a:solidFill>
                  <a:srgbClr val="595959"/>
                </a:solidFill>
                <a:latin typeface="Century Gothic" panose="020B0502020202020204" pitchFamily="34" charset="0"/>
                <a:cs typeface="Times New Roman" panose="02020603050405020304" pitchFamily="18" charset="0"/>
              </a:rPr>
              <a:t>En pratique, un double rattachement hiérarchique et fonctionnel :  on retrouve les germes du problème de la planification qui se retrouve entre la hiérarchie et les besoins de ‘l’activité </a:t>
            </a:r>
          </a:p>
          <a:p>
            <a:r>
              <a:rPr lang="fr-FR" sz="1300" b="1" dirty="0"/>
              <a:t>Peu d’appui au sein du pool pour cette fonction</a:t>
            </a:r>
          </a:p>
          <a:p>
            <a:pPr marL="857250" lvl="1" indent="-285750">
              <a:buFont typeface="Courier New" panose="02070309020205020404" pitchFamily="49" charset="0"/>
              <a:buChar char="o"/>
            </a:pPr>
            <a:r>
              <a:rPr lang="fr-FR" sz="1300" dirty="0"/>
              <a:t>Un poste de gestion des commandes est à l’étude</a:t>
            </a:r>
          </a:p>
        </p:txBody>
      </p:sp>
      <p:sp>
        <p:nvSpPr>
          <p:cNvPr id="6" name="Titre 1">
            <a:extLst>
              <a:ext uri="{FF2B5EF4-FFF2-40B4-BE49-F238E27FC236}">
                <a16:creationId xmlns:a16="http://schemas.microsoft.com/office/drawing/2014/main" id="{1C9C5EF8-2A54-B802-8E6B-81EB6F3332F2}"/>
              </a:ext>
            </a:extLst>
          </p:cNvPr>
          <p:cNvSpPr>
            <a:spLocks noGrp="1"/>
          </p:cNvSpPr>
          <p:nvPr>
            <p:ph type="title" idx="2"/>
          </p:nvPr>
        </p:nvSpPr>
        <p:spPr>
          <a:xfrm>
            <a:off x="355875" y="333375"/>
            <a:ext cx="9094200" cy="718800"/>
          </a:xfrm>
        </p:spPr>
        <p:txBody>
          <a:bodyPr>
            <a:normAutofit fontScale="90000"/>
          </a:bodyPr>
          <a:lstStyle/>
          <a:p>
            <a:r>
              <a:rPr lang="fr-FR"/>
              <a:t>Le risque de surcharge de travail pour le responsable du pool et la planification</a:t>
            </a:r>
          </a:p>
        </p:txBody>
      </p:sp>
      <p:sp>
        <p:nvSpPr>
          <p:cNvPr id="7" name="Sous-titre 2">
            <a:extLst>
              <a:ext uri="{FF2B5EF4-FFF2-40B4-BE49-F238E27FC236}">
                <a16:creationId xmlns:a16="http://schemas.microsoft.com/office/drawing/2014/main" id="{ED861382-BE57-DC85-2FD5-B3BB4DB628A3}"/>
              </a:ext>
            </a:extLst>
          </p:cNvPr>
          <p:cNvSpPr txBox="1">
            <a:spLocks/>
          </p:cNvSpPr>
          <p:nvPr/>
        </p:nvSpPr>
        <p:spPr>
          <a:xfrm>
            <a:off x="5085180" y="1313135"/>
            <a:ext cx="4202270" cy="610521"/>
          </a:xfrm>
          <a:prstGeom prst="rect">
            <a:avLst/>
          </a:prstGeom>
          <a:noFill/>
          <a:ln>
            <a:noFill/>
          </a:ln>
        </p:spPr>
        <p:txBody>
          <a:bodyPr spcFirstLastPara="1" wrap="square" lIns="114375" tIns="114375" rIns="114375" bIns="11437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FC4128"/>
              </a:buClr>
              <a:buSzPts val="1400"/>
              <a:buFont typeface="Century Gothic"/>
              <a:buNone/>
              <a:defRPr sz="1400" b="1" i="0" u="none" strike="noStrike" cap="none">
                <a:solidFill>
                  <a:srgbClr val="1C1C1C"/>
                </a:solidFill>
                <a:latin typeface="Century Gothic"/>
                <a:ea typeface="Century Gothic"/>
                <a:cs typeface="Century Gothic"/>
                <a:sym typeface="Century Gothic"/>
              </a:defRPr>
            </a:lvl1pPr>
            <a:lvl2pPr marL="914400" marR="0" lvl="1"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2pPr>
            <a:lvl3pPr marL="1371600" marR="0" lvl="2"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3pPr>
            <a:lvl4pPr marL="1828800" marR="0" lvl="3"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4pPr>
            <a:lvl5pPr marL="2286000" marR="0" lvl="4"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5pPr>
            <a:lvl6pPr marL="2743200" marR="0" lvl="5"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6pPr>
            <a:lvl7pPr marL="3200400" marR="0" lvl="6"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7pPr>
            <a:lvl8pPr marL="3657600" marR="0" lvl="7"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8pPr>
            <a:lvl9pPr marL="4114800" marR="0" lvl="8" indent="-342900" algn="ctr" rtl="0">
              <a:lnSpc>
                <a:spcPct val="100000"/>
              </a:lnSpc>
              <a:spcBef>
                <a:spcPts val="0"/>
              </a:spcBef>
              <a:spcAft>
                <a:spcPts val="0"/>
              </a:spcAft>
              <a:buClr>
                <a:srgbClr val="FC4128"/>
              </a:buClr>
              <a:buSzPts val="2600"/>
              <a:buFont typeface="Century Gothic"/>
              <a:buNone/>
              <a:defRPr sz="2600" b="0" i="0" u="none" strike="noStrike" cap="none">
                <a:solidFill>
                  <a:srgbClr val="1C1C1C"/>
                </a:solidFill>
                <a:latin typeface="Century Gothic"/>
                <a:ea typeface="Century Gothic"/>
                <a:cs typeface="Century Gothic"/>
                <a:sym typeface="Century Gothic"/>
              </a:defRPr>
            </a:lvl9pPr>
          </a:lstStyle>
          <a:p>
            <a:r>
              <a:rPr lang="fr-FR"/>
              <a:t>Responsable de pool, un nouveau poste avec peu d’appui </a:t>
            </a:r>
          </a:p>
        </p:txBody>
      </p:sp>
    </p:spTree>
    <p:extLst>
      <p:ext uri="{BB962C8B-B14F-4D97-AF65-F5344CB8AC3E}">
        <p14:creationId xmlns:p14="http://schemas.microsoft.com/office/powerpoint/2010/main" val="2066127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51D6E95-5C84-4DC1-802A-F531E9CA0B09}"/>
              </a:ext>
            </a:extLst>
          </p:cNvPr>
          <p:cNvSpPr>
            <a:spLocks noGrp="1"/>
          </p:cNvSpPr>
          <p:nvPr>
            <p:ph idx="1"/>
          </p:nvPr>
        </p:nvSpPr>
        <p:spPr>
          <a:xfrm>
            <a:off x="6601846" y="2107209"/>
            <a:ext cx="3339188" cy="4215910"/>
          </a:xfrm>
        </p:spPr>
        <p:txBody>
          <a:bodyPr>
            <a:normAutofit/>
          </a:bodyPr>
          <a:lstStyle/>
          <a:p>
            <a:pPr marL="0" indent="0">
              <a:buNone/>
            </a:pPr>
            <a:r>
              <a:rPr lang="fr-FR" sz="2002" dirty="0">
                <a:solidFill>
                  <a:schemeClr val="accent1"/>
                </a:solidFill>
                <a:latin typeface="+mn-lt"/>
              </a:rPr>
              <a:t>RESSOURCES</a:t>
            </a:r>
          </a:p>
          <a:p>
            <a:pPr marL="342900" lvl="1">
              <a:lnSpc>
                <a:spcPct val="125000"/>
              </a:lnSpc>
              <a:spcBef>
                <a:spcPts val="300"/>
              </a:spcBef>
            </a:pPr>
            <a:r>
              <a:rPr lang="fr-FR" sz="1200" dirty="0">
                <a:solidFill>
                  <a:schemeClr val="bg2"/>
                </a:solidFill>
                <a:latin typeface="Century Gothic"/>
              </a:rPr>
              <a:t>Collectif de travail (des équipes incomplètes)</a:t>
            </a:r>
          </a:p>
          <a:p>
            <a:pPr marL="342900" lvl="1">
              <a:lnSpc>
                <a:spcPct val="125000"/>
              </a:lnSpc>
              <a:spcBef>
                <a:spcPts val="300"/>
              </a:spcBef>
            </a:pPr>
            <a:r>
              <a:rPr lang="fr-FR" sz="1200" dirty="0">
                <a:latin typeface="Century Gothic"/>
              </a:rPr>
              <a:t>Soutien social (collègues, hiérarchie)</a:t>
            </a:r>
          </a:p>
          <a:p>
            <a:pPr marL="342900" lvl="1">
              <a:lnSpc>
                <a:spcPct val="125000"/>
              </a:lnSpc>
              <a:spcBef>
                <a:spcPts val="300"/>
              </a:spcBef>
            </a:pPr>
            <a:r>
              <a:rPr lang="fr-FR" sz="1200" dirty="0">
                <a:solidFill>
                  <a:schemeClr val="bg2"/>
                </a:solidFill>
                <a:latin typeface="Century Gothic"/>
              </a:rPr>
              <a:t>Reconnaissance</a:t>
            </a:r>
          </a:p>
          <a:p>
            <a:pPr marL="342900" lvl="1">
              <a:lnSpc>
                <a:spcPct val="125000"/>
              </a:lnSpc>
              <a:spcBef>
                <a:spcPts val="300"/>
              </a:spcBef>
            </a:pPr>
            <a:r>
              <a:rPr lang="fr-FR" sz="1200" dirty="0">
                <a:latin typeface="Century Gothic"/>
              </a:rPr>
              <a:t>Moyens pour faire un travail de qualité </a:t>
            </a:r>
          </a:p>
          <a:p>
            <a:pPr marL="342900" lvl="1">
              <a:lnSpc>
                <a:spcPct val="125000"/>
              </a:lnSpc>
              <a:spcBef>
                <a:spcPts val="300"/>
              </a:spcBef>
            </a:pPr>
            <a:r>
              <a:rPr lang="fr-FR" sz="1200" dirty="0">
                <a:solidFill>
                  <a:schemeClr val="accent2"/>
                </a:solidFill>
                <a:latin typeface="Century Gothic"/>
              </a:rPr>
              <a:t>Intérêt du travail</a:t>
            </a:r>
          </a:p>
          <a:p>
            <a:pPr marL="342900" lvl="1">
              <a:lnSpc>
                <a:spcPct val="125000"/>
              </a:lnSpc>
              <a:spcBef>
                <a:spcPts val="300"/>
              </a:spcBef>
            </a:pPr>
            <a:r>
              <a:rPr lang="fr-FR" sz="1200" dirty="0">
                <a:solidFill>
                  <a:schemeClr val="accent2"/>
                </a:solidFill>
                <a:latin typeface="Century Gothic"/>
              </a:rPr>
              <a:t>Autonomie, initiative, </a:t>
            </a:r>
            <a:r>
              <a:rPr lang="fr-FR" sz="1200" dirty="0">
                <a:latin typeface="Century Gothic"/>
              </a:rPr>
              <a:t>organisation de son travail</a:t>
            </a:r>
          </a:p>
          <a:p>
            <a:pPr marL="342900" lvl="1">
              <a:lnSpc>
                <a:spcPct val="125000"/>
              </a:lnSpc>
              <a:spcBef>
                <a:spcPts val="300"/>
              </a:spcBef>
            </a:pPr>
            <a:r>
              <a:rPr lang="fr-FR" sz="1200" dirty="0">
                <a:solidFill>
                  <a:schemeClr val="bg2"/>
                </a:solidFill>
                <a:latin typeface="Century Gothic"/>
              </a:rPr>
              <a:t>Utilisation et développement des compétences</a:t>
            </a:r>
          </a:p>
        </p:txBody>
      </p:sp>
      <p:sp>
        <p:nvSpPr>
          <p:cNvPr id="25" name="Titre 1">
            <a:extLst>
              <a:ext uri="{FF2B5EF4-FFF2-40B4-BE49-F238E27FC236}">
                <a16:creationId xmlns:a16="http://schemas.microsoft.com/office/drawing/2014/main" id="{12EB3DDB-C403-4DE2-B341-3FF193AD0D8A}"/>
              </a:ext>
            </a:extLst>
          </p:cNvPr>
          <p:cNvSpPr>
            <a:spLocks noGrp="1"/>
          </p:cNvSpPr>
          <p:nvPr>
            <p:ph type="title"/>
          </p:nvPr>
        </p:nvSpPr>
        <p:spPr>
          <a:xfrm>
            <a:off x="526218" y="257186"/>
            <a:ext cx="8881016" cy="979370"/>
          </a:xfrm>
        </p:spPr>
        <p:txBody>
          <a:bodyPr>
            <a:normAutofit/>
          </a:bodyPr>
          <a:lstStyle/>
          <a:p>
            <a:pPr>
              <a:buSzPts val="2000"/>
            </a:pPr>
            <a:r>
              <a:rPr lang="fr-FR" sz="2000" dirty="0"/>
              <a:t>Tout projet modifie l’équilibre entre contraintes et ressources qui permet de travailler en préservant sa santé</a:t>
            </a:r>
          </a:p>
        </p:txBody>
      </p:sp>
      <p:sp>
        <p:nvSpPr>
          <p:cNvPr id="10" name="Titre 1">
            <a:extLst>
              <a:ext uri="{FF2B5EF4-FFF2-40B4-BE49-F238E27FC236}">
                <a16:creationId xmlns:a16="http://schemas.microsoft.com/office/drawing/2014/main" id="{57CCAA73-9ABF-43CA-9DBD-68DBAAFE3D0B}"/>
              </a:ext>
            </a:extLst>
          </p:cNvPr>
          <p:cNvSpPr txBox="1">
            <a:spLocks/>
          </p:cNvSpPr>
          <p:nvPr/>
        </p:nvSpPr>
        <p:spPr>
          <a:xfrm>
            <a:off x="2085386" y="5405587"/>
            <a:ext cx="6268628" cy="1835063"/>
          </a:xfrm>
          <a:prstGeom prst="rect">
            <a:avLst/>
          </a:prstGeom>
        </p:spPr>
        <p:txBody>
          <a:bodyPr vert="horz" lIns="78296" tIns="39148" rIns="78296" bIns="39148" rtlCol="0" anchor="ctr">
            <a:normAutofit fontScale="97500"/>
          </a:bodyPr>
          <a:lstStyle>
            <a:lvl1pPr algn="r" defTabSz="914400" rtl="0" eaLnBrk="1" latinLnBrk="0" hangingPunct="1">
              <a:lnSpc>
                <a:spcPct val="90000"/>
              </a:lnSpc>
              <a:spcBef>
                <a:spcPct val="0"/>
              </a:spcBef>
              <a:buNone/>
              <a:defRPr sz="4400" kern="1200">
                <a:solidFill>
                  <a:schemeClr val="accent5"/>
                </a:solidFill>
                <a:latin typeface="Verdana" panose="020B0604030504040204" pitchFamily="34" charset="0"/>
                <a:ea typeface="Verdana" panose="020B0604030504040204" pitchFamily="34" charset="0"/>
                <a:cs typeface="+mj-cs"/>
              </a:defRPr>
            </a:lvl1pPr>
          </a:lstStyle>
          <a:p>
            <a:pPr algn="ctr"/>
            <a:r>
              <a:rPr lang="fr-FR" sz="1400" dirty="0">
                <a:solidFill>
                  <a:schemeClr val="tx1">
                    <a:lumMod val="50000"/>
                    <a:lumOff val="50000"/>
                  </a:schemeClr>
                </a:solidFill>
                <a:latin typeface="Verdana"/>
                <a:ea typeface="Verdana"/>
              </a:rPr>
              <a:t>Actuellement, un déséquilibre générateur de  problèmes de santé qui surviennent en l’absence de possibilité d’ajustements ; tous les techniciens concernés sauf ceux de Rennes </a:t>
            </a:r>
            <a:endParaRPr lang="fr-FR" sz="1400" dirty="0">
              <a:solidFill>
                <a:schemeClr val="tx1">
                  <a:lumMod val="50000"/>
                  <a:lumOff val="50000"/>
                </a:schemeClr>
              </a:solidFill>
            </a:endParaRPr>
          </a:p>
          <a:p>
            <a:pPr algn="ctr"/>
            <a:r>
              <a:rPr lang="fr-FR" sz="1400" dirty="0">
                <a:solidFill>
                  <a:schemeClr val="tx1">
                    <a:lumMod val="50000"/>
                    <a:lumOff val="50000"/>
                  </a:schemeClr>
                </a:solidFill>
                <a:latin typeface="Verdana"/>
                <a:ea typeface="Verdana"/>
              </a:rPr>
              <a:t>Ce type de synthèse est plus compliquée à faire pour les salariés des fonctions supports qui sont dans des situations plus diverses selon notamment leur métier</a:t>
            </a:r>
            <a:endParaRPr lang="fr-FR" sz="1400" dirty="0">
              <a:solidFill>
                <a:schemeClr val="tx1">
                  <a:lumMod val="50000"/>
                  <a:lumOff val="50000"/>
                </a:schemeClr>
              </a:solidFill>
            </a:endParaRPr>
          </a:p>
        </p:txBody>
      </p:sp>
      <p:sp>
        <p:nvSpPr>
          <p:cNvPr id="12" name="Content Placeholder 8">
            <a:extLst>
              <a:ext uri="{FF2B5EF4-FFF2-40B4-BE49-F238E27FC236}">
                <a16:creationId xmlns:a16="http://schemas.microsoft.com/office/drawing/2014/main" id="{3CC9FAD5-8672-4331-BCD7-20D3DF38DFFF}"/>
              </a:ext>
            </a:extLst>
          </p:cNvPr>
          <p:cNvSpPr txBox="1">
            <a:spLocks/>
          </p:cNvSpPr>
          <p:nvPr/>
        </p:nvSpPr>
        <p:spPr>
          <a:xfrm>
            <a:off x="290945" y="2252052"/>
            <a:ext cx="3339188" cy="3148765"/>
          </a:xfrm>
          <a:prstGeom prst="rect">
            <a:avLst/>
          </a:prstGeom>
        </p:spPr>
        <p:txBody>
          <a:bodyPr vert="horz" lIns="96364" tIns="48182" rIns="96364" bIns="48182" rtlCol="0" anchor="t">
            <a:normAutofit fontScale="85000" lnSpcReduction="10000"/>
          </a:bodyPr>
          <a:lstStyle>
            <a:lvl1pPr marL="228600" indent="-228600" algn="l" defTabSz="914400" rtl="0" eaLnBrk="1" latinLnBrk="0" hangingPunct="1">
              <a:lnSpc>
                <a:spcPct val="90000"/>
              </a:lnSpc>
              <a:spcBef>
                <a:spcPts val="1000"/>
              </a:spcBef>
              <a:buClr>
                <a:srgbClr val="4B575F"/>
              </a:buClr>
              <a:buFont typeface="Courier New" panose="02070309020205020404" pitchFamily="49" charset="0"/>
              <a:buChar char="o"/>
              <a:defRPr sz="1400" kern="1200">
                <a:solidFill>
                  <a:srgbClr val="4B575F"/>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4B575F"/>
              </a:buClr>
              <a:buFont typeface="Wingdings" panose="05000000000000000000" pitchFamily="2" charset="2"/>
              <a:buChar char="§"/>
              <a:defRPr sz="1400" kern="1200">
                <a:solidFill>
                  <a:srgbClr val="4B575F"/>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4B575F"/>
              </a:buClr>
              <a:buFont typeface="Arial" panose="020B0604020202020204" pitchFamily="34" charset="0"/>
              <a:buChar char="•"/>
              <a:defRPr sz="1400" kern="1200">
                <a:solidFill>
                  <a:srgbClr val="4B575F"/>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4B575F"/>
              </a:buClr>
              <a:buFont typeface="Arial" panose="020B0604020202020204" pitchFamily="34" charset="0"/>
              <a:buChar char="•"/>
              <a:defRPr sz="1400" kern="1200">
                <a:solidFill>
                  <a:srgbClr val="4B575F"/>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4B575F"/>
              </a:buClr>
              <a:buFont typeface="Arial" panose="020B0604020202020204" pitchFamily="34" charset="0"/>
              <a:buChar char="•"/>
              <a:defRPr sz="1400" kern="1200">
                <a:solidFill>
                  <a:srgbClr val="4B575F"/>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50" b="1" dirty="0">
                <a:solidFill>
                  <a:srgbClr val="F26A29"/>
                </a:solidFill>
                <a:latin typeface="+mn-lt"/>
                <a:ea typeface="Verdana"/>
              </a:rPr>
              <a:t>CONTRAINTES</a:t>
            </a:r>
          </a:p>
          <a:p>
            <a:pPr marL="342900" lvl="1" indent="-342900">
              <a:lnSpc>
                <a:spcPct val="105000"/>
              </a:lnSpc>
              <a:spcBef>
                <a:spcPts val="300"/>
              </a:spcBef>
              <a:buClr>
                <a:srgbClr val="FC4128"/>
              </a:buClr>
              <a:buSzPts val="1800"/>
              <a:buFont typeface="Century Gothic"/>
              <a:buChar char="○"/>
            </a:pPr>
            <a:r>
              <a:rPr lang="fr-FR" sz="1300" dirty="0">
                <a:solidFill>
                  <a:srgbClr val="1C1C1C"/>
                </a:solidFill>
                <a:latin typeface="Century Gothic"/>
                <a:ea typeface="Verdana"/>
                <a:sym typeface="Century Gothic"/>
              </a:rPr>
              <a:t>Les exigences du travail</a:t>
            </a:r>
            <a:endParaRPr lang="fr-FR" sz="1300" dirty="0">
              <a:solidFill>
                <a:srgbClr val="1C1C1C"/>
              </a:solidFill>
              <a:latin typeface="Century Gothic"/>
              <a:ea typeface="Verdana"/>
            </a:endParaRPr>
          </a:p>
          <a:p>
            <a:pPr marL="800100" lvl="2" indent="-342900">
              <a:lnSpc>
                <a:spcPct val="105000"/>
              </a:lnSpc>
              <a:spcBef>
                <a:spcPts val="300"/>
              </a:spcBef>
              <a:buClr>
                <a:srgbClr val="FC4128"/>
              </a:buClr>
              <a:buSzPts val="1800"/>
              <a:buFont typeface="Wingdings" panose="05000000000000000000" pitchFamily="2" charset="2"/>
              <a:buChar char="§"/>
            </a:pPr>
            <a:r>
              <a:rPr lang="fr-FR" sz="1300" dirty="0">
                <a:solidFill>
                  <a:srgbClr val="1C1C1C"/>
                </a:solidFill>
                <a:latin typeface="Century Gothic"/>
                <a:ea typeface="Verdana"/>
                <a:sym typeface="Century Gothic"/>
              </a:rPr>
              <a:t>la charge de travail, physique et </a:t>
            </a:r>
            <a:r>
              <a:rPr lang="fr-FR" sz="1300" dirty="0">
                <a:solidFill>
                  <a:schemeClr val="bg2"/>
                </a:solidFill>
                <a:latin typeface="Century Gothic"/>
                <a:ea typeface="Verdana"/>
                <a:sym typeface="Century Gothic"/>
              </a:rPr>
              <a:t>mentale</a:t>
            </a:r>
            <a:endParaRPr lang="fr-FR" sz="1300" dirty="0">
              <a:solidFill>
                <a:schemeClr val="bg2"/>
              </a:solidFill>
              <a:latin typeface="Century Gothic"/>
              <a:ea typeface="Verdana"/>
            </a:endParaRPr>
          </a:p>
          <a:p>
            <a:pPr marL="800100" lvl="2" indent="-342900">
              <a:lnSpc>
                <a:spcPct val="105000"/>
              </a:lnSpc>
              <a:spcBef>
                <a:spcPts val="300"/>
              </a:spcBef>
              <a:buClr>
                <a:srgbClr val="FC4128"/>
              </a:buClr>
              <a:buSzPts val="1800"/>
              <a:buFont typeface="Wingdings" panose="05000000000000000000" pitchFamily="2" charset="2"/>
              <a:buChar char="§"/>
            </a:pPr>
            <a:r>
              <a:rPr lang="fr-FR" sz="1300" dirty="0">
                <a:solidFill>
                  <a:schemeClr val="bg2"/>
                </a:solidFill>
                <a:latin typeface="Century Gothic"/>
                <a:ea typeface="Verdana"/>
                <a:sym typeface="Century Gothic"/>
              </a:rPr>
              <a:t>L’anticipation, la préparation, les contraintes de durée</a:t>
            </a:r>
            <a:endParaRPr lang="fr-FR" sz="1300" dirty="0">
              <a:solidFill>
                <a:schemeClr val="bg2"/>
              </a:solidFill>
              <a:latin typeface="Century Gothic"/>
            </a:endParaRPr>
          </a:p>
          <a:p>
            <a:pPr marL="800100" lvl="2" indent="-342900">
              <a:lnSpc>
                <a:spcPct val="105000"/>
              </a:lnSpc>
              <a:spcBef>
                <a:spcPts val="300"/>
              </a:spcBef>
              <a:buClr>
                <a:srgbClr val="FC4128"/>
              </a:buClr>
              <a:buSzPts val="1800"/>
              <a:buFont typeface="Wingdings" panose="05000000000000000000" pitchFamily="2" charset="2"/>
              <a:buChar char="§"/>
            </a:pPr>
            <a:r>
              <a:rPr lang="fr-FR" sz="1300" dirty="0">
                <a:solidFill>
                  <a:srgbClr val="1C1C1C"/>
                </a:solidFill>
                <a:latin typeface="Century Gothic"/>
                <a:ea typeface="Verdana"/>
                <a:sym typeface="Century Gothic"/>
              </a:rPr>
              <a:t>Les horaires, le rythme, la demande de disponibilité, la prévisibilité </a:t>
            </a:r>
            <a:r>
              <a:rPr lang="fr-FR" sz="1300" dirty="0">
                <a:solidFill>
                  <a:schemeClr val="bg2"/>
                </a:solidFill>
                <a:latin typeface="Century Gothic"/>
                <a:ea typeface="Verdana"/>
                <a:sym typeface="Century Gothic"/>
              </a:rPr>
              <a:t>(planification)</a:t>
            </a:r>
            <a:endParaRPr lang="fr-FR" sz="1300" dirty="0">
              <a:solidFill>
                <a:schemeClr val="bg2"/>
              </a:solidFill>
              <a:latin typeface="Century Gothic"/>
              <a:ea typeface="Verdana"/>
            </a:endParaRPr>
          </a:p>
          <a:p>
            <a:pPr marL="800100" lvl="2" indent="-342900">
              <a:lnSpc>
                <a:spcPct val="105000"/>
              </a:lnSpc>
              <a:spcBef>
                <a:spcPts val="300"/>
              </a:spcBef>
              <a:buClr>
                <a:srgbClr val="FC4128"/>
              </a:buClr>
              <a:buSzPts val="1800"/>
              <a:buFont typeface="Wingdings" panose="05000000000000000000" pitchFamily="2" charset="2"/>
              <a:buChar char="§"/>
            </a:pPr>
            <a:r>
              <a:rPr lang="fr-FR" sz="1300" dirty="0">
                <a:solidFill>
                  <a:srgbClr val="1C1C1C"/>
                </a:solidFill>
                <a:latin typeface="Century Gothic"/>
                <a:ea typeface="Verdana"/>
                <a:sym typeface="Century Gothic"/>
              </a:rPr>
              <a:t>La possibilité d’adapter le  travail à son état physique et mental</a:t>
            </a:r>
            <a:endParaRPr lang="fr-FR" sz="1300" dirty="0">
              <a:solidFill>
                <a:srgbClr val="1C1C1C"/>
              </a:solidFill>
              <a:latin typeface="Century Gothic"/>
              <a:ea typeface="Verdana"/>
            </a:endParaRPr>
          </a:p>
          <a:p>
            <a:pPr marL="342900" lvl="1" indent="-342900">
              <a:lnSpc>
                <a:spcPct val="105000"/>
              </a:lnSpc>
              <a:spcBef>
                <a:spcPts val="300"/>
              </a:spcBef>
              <a:buClr>
                <a:srgbClr val="FC4128"/>
              </a:buClr>
              <a:buSzPts val="1800"/>
              <a:buFont typeface="Century Gothic"/>
              <a:buChar char="○"/>
            </a:pPr>
            <a:r>
              <a:rPr lang="fr-FR" sz="1300" dirty="0">
                <a:solidFill>
                  <a:srgbClr val="1C1C1C"/>
                </a:solidFill>
                <a:latin typeface="Century Gothic"/>
                <a:ea typeface="Verdana"/>
                <a:sym typeface="Century Gothic"/>
              </a:rPr>
              <a:t>Les conflits de valeur </a:t>
            </a:r>
            <a:endParaRPr lang="fr-FR" sz="1300" dirty="0">
              <a:solidFill>
                <a:schemeClr val="accent2"/>
              </a:solidFill>
              <a:latin typeface="Century Gothic"/>
              <a:sym typeface="Century Gothic"/>
            </a:endParaRPr>
          </a:p>
          <a:p>
            <a:pPr marL="342900" lvl="1" indent="-342900">
              <a:lnSpc>
                <a:spcPct val="105000"/>
              </a:lnSpc>
              <a:spcBef>
                <a:spcPts val="300"/>
              </a:spcBef>
              <a:buClr>
                <a:srgbClr val="FC4128"/>
              </a:buClr>
              <a:buSzPts val="1800"/>
              <a:buFont typeface="Century Gothic"/>
              <a:buChar char="○"/>
            </a:pPr>
            <a:r>
              <a:rPr lang="fr-FR" sz="1300" dirty="0">
                <a:solidFill>
                  <a:schemeClr val="bg2"/>
                </a:solidFill>
                <a:latin typeface="Century Gothic"/>
                <a:ea typeface="Verdana"/>
                <a:sym typeface="Century Gothic"/>
              </a:rPr>
              <a:t>Les rapports  vie professionnelle et personnelle </a:t>
            </a:r>
            <a:endParaRPr lang="fr-FR" sz="1300" dirty="0">
              <a:solidFill>
                <a:schemeClr val="bg2"/>
              </a:solidFill>
              <a:latin typeface="Century Gothic"/>
            </a:endParaRPr>
          </a:p>
          <a:p>
            <a:pPr marL="342900" lvl="1" indent="-342900">
              <a:lnSpc>
                <a:spcPct val="105000"/>
              </a:lnSpc>
              <a:spcBef>
                <a:spcPts val="300"/>
              </a:spcBef>
              <a:buClr>
                <a:srgbClr val="FC4128"/>
              </a:buClr>
              <a:buSzPts val="1800"/>
              <a:buFont typeface="Century Gothic"/>
              <a:buChar char="○"/>
            </a:pPr>
            <a:r>
              <a:rPr lang="fr-FR" sz="1300" dirty="0">
                <a:solidFill>
                  <a:schemeClr val="bg2"/>
                </a:solidFill>
                <a:latin typeface="Century Gothic"/>
                <a:ea typeface="Verdana"/>
                <a:sym typeface="Century Gothic"/>
              </a:rPr>
              <a:t>La prévisibilité de l’avenir (une activité en déclin et des effectifs en baisse régulière)</a:t>
            </a:r>
            <a:endParaRPr lang="fr-FR" sz="1300" dirty="0">
              <a:solidFill>
                <a:schemeClr val="bg2"/>
              </a:solidFill>
              <a:latin typeface="Century Gothic"/>
              <a:ea typeface="Verdana"/>
            </a:endParaRPr>
          </a:p>
          <a:p>
            <a:endParaRPr lang="fr-FR" sz="1712" dirty="0">
              <a:solidFill>
                <a:schemeClr val="bg2">
                  <a:lumMod val="50000"/>
                </a:schemeClr>
              </a:solidFill>
            </a:endParaRPr>
          </a:p>
        </p:txBody>
      </p:sp>
      <p:pic>
        <p:nvPicPr>
          <p:cNvPr id="7" name="Graphique 6" descr="Poids inégaux avec un remplissage uni">
            <a:extLst>
              <a:ext uri="{FF2B5EF4-FFF2-40B4-BE49-F238E27FC236}">
                <a16:creationId xmlns:a16="http://schemas.microsoft.com/office/drawing/2014/main" id="{F6F99E86-3E0A-8AFF-D4AD-EB0BC1DBF9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37555" y="2263222"/>
            <a:ext cx="2660227" cy="2660227"/>
          </a:xfrm>
          <a:prstGeom prst="rect">
            <a:avLst/>
          </a:prstGeom>
        </p:spPr>
      </p:pic>
      <p:sp>
        <p:nvSpPr>
          <p:cNvPr id="3" name="ZoneTexte 2">
            <a:extLst>
              <a:ext uri="{FF2B5EF4-FFF2-40B4-BE49-F238E27FC236}">
                <a16:creationId xmlns:a16="http://schemas.microsoft.com/office/drawing/2014/main" id="{85CD1849-1190-CF42-5215-1005FB1E1408}"/>
              </a:ext>
            </a:extLst>
          </p:cNvPr>
          <p:cNvSpPr txBox="1"/>
          <p:nvPr/>
        </p:nvSpPr>
        <p:spPr>
          <a:xfrm>
            <a:off x="4156365" y="1199268"/>
            <a:ext cx="5902334" cy="954107"/>
          </a:xfrm>
          <a:prstGeom prst="rect">
            <a:avLst/>
          </a:prstGeom>
          <a:noFill/>
        </p:spPr>
        <p:txBody>
          <a:bodyPr wrap="square">
            <a:spAutoFit/>
          </a:bodyPr>
          <a:lstStyle/>
          <a:p>
            <a:r>
              <a:rPr lang="fr-FR" sz="1400" u="sng" dirty="0">
                <a:solidFill>
                  <a:schemeClr val="tx1"/>
                </a:solidFill>
                <a:effectLst/>
                <a:latin typeface="Calibri" panose="020F0502020204030204" pitchFamily="34" charset="0"/>
                <a:ea typeface="Aptos" panose="020B0004020202020204" pitchFamily="34" charset="0"/>
                <a:cs typeface="Aptos" panose="020B0004020202020204" pitchFamily="34" charset="0"/>
              </a:rPr>
              <a:t>Légende </a:t>
            </a:r>
            <a:r>
              <a:rPr lang="fr-FR" sz="1400" dirty="0">
                <a:solidFill>
                  <a:schemeClr val="tx1"/>
                </a:solidFill>
                <a:effectLst/>
                <a:latin typeface="Calibri" panose="020F0502020204030204" pitchFamily="34" charset="0"/>
                <a:ea typeface="Aptos" panose="020B0004020202020204" pitchFamily="34" charset="0"/>
                <a:cs typeface="Aptos" panose="020B0004020202020204" pitchFamily="34" charset="0"/>
              </a:rPr>
              <a:t>: </a:t>
            </a:r>
            <a:r>
              <a:rPr lang="fr-FR" sz="1400" dirty="0">
                <a:solidFill>
                  <a:srgbClr val="FF0000"/>
                </a:solidFill>
                <a:effectLst/>
                <a:latin typeface="Calibri" panose="020F0502020204030204" pitchFamily="34" charset="0"/>
                <a:ea typeface="Aptos" panose="020B0004020202020204" pitchFamily="34" charset="0"/>
                <a:cs typeface="Aptos" panose="020B0004020202020204" pitchFamily="34" charset="0"/>
              </a:rPr>
              <a:t>rouge = dégradation </a:t>
            </a:r>
            <a:r>
              <a:rPr lang="fr-FR" sz="1400" dirty="0">
                <a:solidFill>
                  <a:schemeClr val="tx1"/>
                </a:solidFill>
                <a:effectLst/>
                <a:latin typeface="Calibri" panose="020F0502020204030204" pitchFamily="34" charset="0"/>
                <a:ea typeface="Aptos" panose="020B0004020202020204" pitchFamily="34" charset="0"/>
                <a:cs typeface="Aptos" panose="020B0004020202020204" pitchFamily="34" charset="0"/>
              </a:rPr>
              <a:t>; </a:t>
            </a:r>
            <a:r>
              <a:rPr lang="fr-FR" sz="1400" dirty="0">
                <a:solidFill>
                  <a:schemeClr val="accent2"/>
                </a:solidFill>
                <a:effectLst/>
                <a:latin typeface="Calibri" panose="020F0502020204030204" pitchFamily="34" charset="0"/>
                <a:ea typeface="Aptos" panose="020B0004020202020204" pitchFamily="34" charset="0"/>
                <a:cs typeface="Aptos" panose="020B0004020202020204" pitchFamily="34" charset="0"/>
              </a:rPr>
              <a:t>vert = positif</a:t>
            </a:r>
            <a:r>
              <a:rPr lang="fr-FR" sz="1400" dirty="0">
                <a:solidFill>
                  <a:schemeClr val="tx1"/>
                </a:solidFill>
                <a:effectLst/>
                <a:latin typeface="Calibri" panose="020F0502020204030204" pitchFamily="34" charset="0"/>
                <a:ea typeface="Aptos" panose="020B0004020202020204" pitchFamily="34" charset="0"/>
                <a:cs typeface="Aptos" panose="020B0004020202020204" pitchFamily="34" charset="0"/>
              </a:rPr>
              <a:t> (ce sont des ressources qui fonctionnent). Noir : présent dans les situations de travail en contraintes ou en ressources mais on considère que ce ne sont  pas des contraintes qui se dégradent le plus ou des ressources qui sont les plus mises en avant</a:t>
            </a:r>
            <a:endParaRPr lang="fr-FR" sz="14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430983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E01B9-8D37-D9E2-335E-A419B45912DE}"/>
              </a:ext>
            </a:extLst>
          </p:cNvPr>
          <p:cNvSpPr>
            <a:spLocks noGrp="1"/>
          </p:cNvSpPr>
          <p:nvPr>
            <p:ph type="title" idx="2"/>
          </p:nvPr>
        </p:nvSpPr>
        <p:spPr/>
        <p:txBody>
          <a:bodyPr/>
          <a:lstStyle/>
          <a:p>
            <a:r>
              <a:rPr lang="fr-FR"/>
              <a:t>Des salariés qui perdent une partie de la diversité de leur activité</a:t>
            </a:r>
          </a:p>
        </p:txBody>
      </p:sp>
      <p:sp>
        <p:nvSpPr>
          <p:cNvPr id="3" name="Sous-titre 2">
            <a:extLst>
              <a:ext uri="{FF2B5EF4-FFF2-40B4-BE49-F238E27FC236}">
                <a16:creationId xmlns:a16="http://schemas.microsoft.com/office/drawing/2014/main" id="{A15BA5CA-7A90-7A5D-544E-4E1336FA8895}"/>
              </a:ext>
            </a:extLst>
          </p:cNvPr>
          <p:cNvSpPr>
            <a:spLocks noGrp="1"/>
          </p:cNvSpPr>
          <p:nvPr>
            <p:ph type="subTitle" idx="1"/>
          </p:nvPr>
        </p:nvSpPr>
        <p:spPr/>
        <p:txBody>
          <a:bodyPr/>
          <a:lstStyle/>
          <a:p>
            <a:endParaRPr lang="fr-FR"/>
          </a:p>
        </p:txBody>
      </p:sp>
      <p:graphicFrame>
        <p:nvGraphicFramePr>
          <p:cNvPr id="6" name="Espace réservé du contenu 5">
            <a:extLst>
              <a:ext uri="{FF2B5EF4-FFF2-40B4-BE49-F238E27FC236}">
                <a16:creationId xmlns:a16="http://schemas.microsoft.com/office/drawing/2014/main" id="{4129A2C4-F8F3-9F94-A386-3F5CE2787D5D}"/>
              </a:ext>
            </a:extLst>
          </p:cNvPr>
          <p:cNvGraphicFramePr>
            <a:graphicFrameLocks noGrp="1"/>
          </p:cNvGraphicFramePr>
          <p:nvPr>
            <p:ph sz="quarter" idx="13"/>
          </p:nvPr>
        </p:nvGraphicFramePr>
        <p:xfrm>
          <a:off x="355600" y="1699107"/>
          <a:ext cx="9097963" cy="5152063"/>
        </p:xfrm>
        <a:graphic>
          <a:graphicData uri="http://schemas.openxmlformats.org/drawingml/2006/table">
            <a:tbl>
              <a:tblPr firstRow="1" firstCol="1" bandRow="1"/>
              <a:tblGrid>
                <a:gridCol w="1282821">
                  <a:extLst>
                    <a:ext uri="{9D8B030D-6E8A-4147-A177-3AD203B41FA5}">
                      <a16:colId xmlns:a16="http://schemas.microsoft.com/office/drawing/2014/main" val="3415038709"/>
                    </a:ext>
                  </a:extLst>
                </a:gridCol>
                <a:gridCol w="1662938">
                  <a:extLst>
                    <a:ext uri="{9D8B030D-6E8A-4147-A177-3AD203B41FA5}">
                      <a16:colId xmlns:a16="http://schemas.microsoft.com/office/drawing/2014/main" val="372121678"/>
                    </a:ext>
                  </a:extLst>
                </a:gridCol>
                <a:gridCol w="1971518">
                  <a:extLst>
                    <a:ext uri="{9D8B030D-6E8A-4147-A177-3AD203B41FA5}">
                      <a16:colId xmlns:a16="http://schemas.microsoft.com/office/drawing/2014/main" val="346169321"/>
                    </a:ext>
                  </a:extLst>
                </a:gridCol>
                <a:gridCol w="1745388">
                  <a:extLst>
                    <a:ext uri="{9D8B030D-6E8A-4147-A177-3AD203B41FA5}">
                      <a16:colId xmlns:a16="http://schemas.microsoft.com/office/drawing/2014/main" val="2343744119"/>
                    </a:ext>
                  </a:extLst>
                </a:gridCol>
                <a:gridCol w="2435298">
                  <a:extLst>
                    <a:ext uri="{9D8B030D-6E8A-4147-A177-3AD203B41FA5}">
                      <a16:colId xmlns:a16="http://schemas.microsoft.com/office/drawing/2014/main" val="1832630087"/>
                    </a:ext>
                  </a:extLst>
                </a:gridCol>
              </a:tblGrid>
              <a:tr h="345744">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Ville</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BACFF7"/>
                      </a:solidFill>
                      <a:prstDash val="solid"/>
                      <a:round/>
                      <a:headEnd type="none" w="med" len="med"/>
                      <a:tailEnd type="none" w="med" len="med"/>
                    </a:lnB>
                    <a:noFill/>
                  </a:tcPr>
                </a:tc>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Technicien</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w="12700" cap="flat" cmpd="sng" algn="ctr">
                      <a:solidFill>
                        <a:srgbClr val="000000"/>
                      </a:solidFill>
                      <a:prstDash val="solid"/>
                      <a:round/>
                      <a:headEnd type="none" w="med" len="med"/>
                      <a:tailEnd type="none" w="med" len="med"/>
                    </a:lnT>
                    <a:lnB w="12700" cap="flat" cmpd="sng" algn="ctr">
                      <a:solidFill>
                        <a:srgbClr val="BACFF7"/>
                      </a:solidFill>
                      <a:prstDash val="solid"/>
                      <a:round/>
                      <a:headEnd type="none" w="med" len="med"/>
                      <a:tailEnd type="none" w="med" len="med"/>
                    </a:lnB>
                    <a:noFill/>
                  </a:tcPr>
                </a:tc>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Situation actuelle</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w="12700" cap="flat" cmpd="sng" algn="ctr">
                      <a:solidFill>
                        <a:srgbClr val="000000"/>
                      </a:solidFill>
                      <a:prstDash val="solid"/>
                      <a:round/>
                      <a:headEnd type="none" w="med" len="med"/>
                      <a:tailEnd type="none" w="med" len="med"/>
                    </a:lnT>
                    <a:lnB w="12700" cap="flat" cmpd="sng" algn="ctr">
                      <a:solidFill>
                        <a:srgbClr val="BACFF7"/>
                      </a:solidFill>
                      <a:prstDash val="solid"/>
                      <a:round/>
                      <a:headEnd type="none" w="med" len="med"/>
                      <a:tailEnd type="none" w="med" len="med"/>
                    </a:lnB>
                    <a:noFill/>
                  </a:tcPr>
                </a:tc>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Rattachement avec le projet (Fabrique ou Pool)</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w="12700" cap="flat" cmpd="sng" algn="ctr">
                      <a:solidFill>
                        <a:srgbClr val="000000"/>
                      </a:solidFill>
                      <a:prstDash val="solid"/>
                      <a:round/>
                      <a:headEnd type="none" w="med" len="med"/>
                      <a:tailEnd type="none" w="med" len="med"/>
                    </a:lnT>
                    <a:lnB w="12700" cap="flat" cmpd="sng" algn="ctr">
                      <a:solidFill>
                        <a:srgbClr val="BACFF7"/>
                      </a:solidFill>
                      <a:prstDash val="solid"/>
                      <a:round/>
                      <a:headEnd type="none" w="med" len="med"/>
                      <a:tailEnd type="none" w="med" len="med"/>
                    </a:lnB>
                    <a:noFill/>
                  </a:tcPr>
                </a:tc>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Conséquence sur l’activité avec le projet</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BACFF7"/>
                      </a:solidFill>
                      <a:prstDash val="solid"/>
                      <a:round/>
                      <a:headEnd type="none" w="med" len="med"/>
                      <a:tailEnd type="none" w="med" len="med"/>
                    </a:lnB>
                    <a:noFill/>
                  </a:tcPr>
                </a:tc>
                <a:extLst>
                  <a:ext uri="{0D108BD9-81ED-4DB2-BD59-A6C34878D82A}">
                    <a16:rowId xmlns:a16="http://schemas.microsoft.com/office/drawing/2014/main" val="1918297611"/>
                  </a:ext>
                </a:extLst>
              </a:tr>
              <a:tr h="345744">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Siège (Paris)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w="12700" cap="flat" cmpd="sng" algn="ctr">
                      <a:solidFill>
                        <a:srgbClr val="BACFF7"/>
                      </a:solidFill>
                      <a:prstDash val="solid"/>
                      <a:round/>
                      <a:headEnd type="none" w="med" len="med"/>
                      <a:tailEnd type="none" w="med" len="med"/>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2 OPS/ 4 OPV/ 1 Chef éclairagiste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w="12700" cap="flat" cmpd="sng" algn="ctr">
                      <a:solidFill>
                        <a:srgbClr val="BACFF7"/>
                      </a:solidFill>
                      <a:prstDash val="solid"/>
                      <a:round/>
                      <a:headEnd type="none" w="med" len="med"/>
                      <a:tailEnd type="none" w="med" len="med"/>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Salariés dédiés aux TL</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w="12700" cap="flat" cmpd="sng" algn="ctr">
                      <a:solidFill>
                        <a:srgbClr val="BACFF7"/>
                      </a:solidFill>
                      <a:prstDash val="solid"/>
                      <a:round/>
                      <a:headEnd type="none" w="med" len="med"/>
                      <a:tailEnd type="none" w="med" len="med"/>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Fabrique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w="12700" cap="flat" cmpd="sng" algn="ctr">
                      <a:solidFill>
                        <a:srgbClr val="BACFF7"/>
                      </a:solidFill>
                      <a:prstDash val="solid"/>
                      <a:round/>
                      <a:headEnd type="none" w="med" len="med"/>
                      <a:tailEnd type="none" w="med" len="med"/>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Fin de l’activité de tournage légers et reconversion</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w="12700" cap="flat" cmpd="sng" algn="ctr">
                      <a:solidFill>
                        <a:srgbClr val="BACFF7"/>
                      </a:solidFill>
                      <a:prstDash val="solid"/>
                      <a:round/>
                      <a:headEnd type="none" w="med" len="med"/>
                      <a:tailEnd type="none" w="med" len="med"/>
                    </a:lnT>
                    <a:lnB>
                      <a:noFill/>
                    </a:lnB>
                    <a:solidFill>
                      <a:srgbClr val="F3F6FD"/>
                    </a:solidFill>
                  </a:tcPr>
                </a:tc>
                <a:extLst>
                  <a:ext uri="{0D108BD9-81ED-4DB2-BD59-A6C34878D82A}">
                    <a16:rowId xmlns:a16="http://schemas.microsoft.com/office/drawing/2014/main" val="1510414515"/>
                  </a:ext>
                </a:extLst>
              </a:tr>
              <a:tr h="449836">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Marseille</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1OPV</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Salarié dédié aux TL</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Pool de Rennes</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Transfert au réseau, changement de rattachement hiérarchique </a:t>
                      </a:r>
                    </a:p>
                  </a:txBody>
                  <a:tcPr marL="41225" marR="41225" marT="9094" marB="0">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536688859"/>
                  </a:ext>
                </a:extLst>
              </a:tr>
              <a:tr h="345744">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Lyon </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1 OPV</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Salarié dédié aux TL</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Pool de Rennes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Transfert au réseau, perte d’activité complémentaire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a:noFill/>
                    </a:lnT>
                    <a:lnB>
                      <a:noFill/>
                    </a:lnB>
                    <a:solidFill>
                      <a:srgbClr val="F3F6FD"/>
                    </a:solidFill>
                  </a:tcPr>
                </a:tc>
                <a:extLst>
                  <a:ext uri="{0D108BD9-81ED-4DB2-BD59-A6C34878D82A}">
                    <a16:rowId xmlns:a16="http://schemas.microsoft.com/office/drawing/2014/main" val="1299795538"/>
                  </a:ext>
                </a:extLst>
              </a:tr>
              <a:tr h="517008">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Nancy</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1 Eclairagiste</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Salarié dédié aux TL</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La Fabrique ? Situation projetée et activité future inconnue</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Incertitudes sur l’évolution de son activité</a:t>
                      </a:r>
                    </a:p>
                  </a:txBody>
                  <a:tcPr marL="41225" marR="41225" marT="9094" marB="0">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34687695"/>
                  </a:ext>
                </a:extLst>
              </a:tr>
              <a:tr h="174478">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Rennes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1 OPS/ 1 Eclairagiste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Salariés dédiés aux TL</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Pool de Rennes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Transfert au Réseau</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a:noFill/>
                    </a:lnT>
                    <a:lnB>
                      <a:noFill/>
                    </a:lnB>
                    <a:solidFill>
                      <a:srgbClr val="F3F6FD"/>
                    </a:solidFill>
                  </a:tcPr>
                </a:tc>
                <a:extLst>
                  <a:ext uri="{0D108BD9-81ED-4DB2-BD59-A6C34878D82A}">
                    <a16:rowId xmlns:a16="http://schemas.microsoft.com/office/drawing/2014/main" val="1436969367"/>
                  </a:ext>
                </a:extLst>
              </a:tr>
              <a:tr h="174478">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Strasbourg</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1 OPS/ 1 OPV</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Salariés dédiés aux TL</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Pool de Rennes</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Transfert au Réseau</a:t>
                      </a:r>
                    </a:p>
                  </a:txBody>
                  <a:tcPr marL="41225" marR="41225" marT="9094" marB="0">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452025233"/>
                  </a:ext>
                </a:extLst>
              </a:tr>
              <a:tr h="345744">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Strasbourg</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1 Eclairagiste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Part de TL dans le travail (au moins 1/5)</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Pool de Rennes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Transfert au Réseau et perte des activités complémentaires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a:noFill/>
                    </a:lnT>
                    <a:lnB>
                      <a:noFill/>
                    </a:lnB>
                    <a:solidFill>
                      <a:srgbClr val="F3F6FD"/>
                    </a:solidFill>
                  </a:tcPr>
                </a:tc>
                <a:extLst>
                  <a:ext uri="{0D108BD9-81ED-4DB2-BD59-A6C34878D82A}">
                    <a16:rowId xmlns:a16="http://schemas.microsoft.com/office/drawing/2014/main" val="991050133"/>
                  </a:ext>
                </a:extLst>
              </a:tr>
              <a:tr h="174478">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Lille</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1 OPV</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Tournages de fiction et TL</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La Fabrique</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Perte de l’activité de TL</a:t>
                      </a:r>
                    </a:p>
                  </a:txBody>
                  <a:tcPr marL="41225" marR="41225" marT="9094" marB="0">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20306117"/>
                  </a:ext>
                </a:extLst>
              </a:tr>
              <a:tr h="345744">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Lyon</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1 OPV/ 1 OPS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Part de TL dans le travail (au moins 1/5)</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La Fabrique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Perte de l’activité de TL</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a:noFill/>
                    </a:lnT>
                    <a:lnB>
                      <a:noFill/>
                    </a:lnB>
                    <a:solidFill>
                      <a:srgbClr val="F3F6FD"/>
                    </a:solidFill>
                  </a:tcPr>
                </a:tc>
                <a:extLst>
                  <a:ext uri="{0D108BD9-81ED-4DB2-BD59-A6C34878D82A}">
                    <a16:rowId xmlns:a16="http://schemas.microsoft.com/office/drawing/2014/main" val="1472453622"/>
                  </a:ext>
                </a:extLst>
              </a:tr>
              <a:tr h="345744">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Marseille</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1 OPS/ 1 OPV/ 1 Eclairagiste</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Part de TL dans le travail (au moins 1/5)</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La Fabrique</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Perte de l’activité TL</a:t>
                      </a:r>
                    </a:p>
                  </a:txBody>
                  <a:tcPr marL="41225" marR="41225" marT="9094" marB="0">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87702856"/>
                  </a:ext>
                </a:extLst>
              </a:tr>
              <a:tr h="345744">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Rennes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1 OPV</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Part de TL dans le travail (au moins 1/5)</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Pool de Rennes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a:noFill/>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Transfert au Réseau et perte des activités complémentaires</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a:noFill/>
                    </a:lnT>
                    <a:lnB>
                      <a:noFill/>
                    </a:lnB>
                    <a:solidFill>
                      <a:srgbClr val="F3F6FD"/>
                    </a:solidFill>
                  </a:tcPr>
                </a:tc>
                <a:extLst>
                  <a:ext uri="{0D108BD9-81ED-4DB2-BD59-A6C34878D82A}">
                    <a16:rowId xmlns:a16="http://schemas.microsoft.com/office/drawing/2014/main" val="3402485174"/>
                  </a:ext>
                </a:extLst>
              </a:tr>
              <a:tr h="345744">
                <a:tc>
                  <a:txBody>
                    <a:bodyPr/>
                    <a:lstStyle/>
                    <a:p>
                      <a:pPr algn="l">
                        <a:lnSpc>
                          <a:spcPct val="107000"/>
                        </a:lnSpc>
                        <a:spcAft>
                          <a:spcPts val="800"/>
                        </a:spcAft>
                      </a:pPr>
                      <a:r>
                        <a:rPr lang="fr-FR" sz="1100" b="1" kern="100">
                          <a:effectLst/>
                          <a:latin typeface="Aptos" panose="020B0004020202020204" pitchFamily="34" charset="0"/>
                          <a:ea typeface="Aptos" panose="020B0004020202020204" pitchFamily="34" charset="0"/>
                          <a:cs typeface="Times New Roman" panose="02020603050405020304" pitchFamily="18" charset="0"/>
                        </a:rPr>
                        <a:t> Rennes/ Lyon/ Bordeaux</a:t>
                      </a:r>
                      <a:endParaRPr lang="fr-FR" sz="1100" kern="100">
                        <a:effectLs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 1 OPV/ 1 Eclairagiste/ 1 OPS</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Techniciens Réseau intervenants régulièrement sur des TL</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41225" marR="41225" marT="9094" marB="0">
                    <a:lnL>
                      <a:noFill/>
                    </a:lnL>
                    <a:lnR>
                      <a:noFill/>
                    </a:lnR>
                    <a:lnT>
                      <a:noFill/>
                    </a:lnT>
                    <a:lnB>
                      <a:noFill/>
                    </a:lnB>
                    <a:noFill/>
                  </a:tcPr>
                </a:tc>
                <a:tc>
                  <a:txBody>
                    <a:bodyPr/>
                    <a:lstStyle/>
                    <a:p>
                      <a:pPr algn="l">
                        <a:lnSpc>
                          <a:spcPct val="107000"/>
                        </a:lnSpc>
                        <a:spcAft>
                          <a:spcPts val="800"/>
                        </a:spcAft>
                      </a:pPr>
                      <a:r>
                        <a:rPr lang="fr-FR" sz="1100" kern="100">
                          <a:effectLst/>
                          <a:latin typeface="Aptos" panose="020B0004020202020204" pitchFamily="34" charset="0"/>
                          <a:ea typeface="Aptos" panose="020B0004020202020204" pitchFamily="34" charset="0"/>
                          <a:cs typeface="Times New Roman" panose="02020603050405020304" pitchFamily="18" charset="0"/>
                        </a:rPr>
                        <a:t>Perte de l’activité TL ?</a:t>
                      </a:r>
                    </a:p>
                  </a:txBody>
                  <a:tcPr marL="41225" marR="41225" marT="9094" marB="0">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191882666"/>
                  </a:ext>
                </a:extLst>
              </a:tr>
              <a:tr h="345744">
                <a:tc>
                  <a:txBody>
                    <a:bodyPr/>
                    <a:lstStyle/>
                    <a:p>
                      <a:pPr algn="l">
                        <a:lnSpc>
                          <a:spcPct val="107000"/>
                        </a:lnSpc>
                        <a:spcAft>
                          <a:spcPts val="800"/>
                        </a:spcAft>
                      </a:pPr>
                      <a:r>
                        <a:rPr lang="fr-FR" sz="1100" b="1"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 </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 17 techniciens de La Fabrique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w="12700" cap="flat" cmpd="sng" algn="ctr">
                      <a:solidFill>
                        <a:srgbClr val="000000"/>
                      </a:solidFill>
                      <a:prstDash val="solid"/>
                      <a:round/>
                      <a:headEnd type="none" w="med" len="med"/>
                      <a:tailEnd type="none" w="med" len="med"/>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 Salariés intervenants ponctuellement sur du TL</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w="12700" cap="flat" cmpd="sng" algn="ctr">
                      <a:solidFill>
                        <a:srgbClr val="000000"/>
                      </a:solidFill>
                      <a:prstDash val="solid"/>
                      <a:round/>
                      <a:headEnd type="none" w="med" len="med"/>
                      <a:tailEnd type="none" w="med" len="med"/>
                    </a:lnB>
                    <a:solidFill>
                      <a:srgbClr val="F3F6FD"/>
                    </a:solidFill>
                  </a:tcPr>
                </a:tc>
                <a:tc>
                  <a:txBody>
                    <a:bodyPr/>
                    <a:lstStyle/>
                    <a:p>
                      <a:pPr algn="l">
                        <a:lnSpc>
                          <a:spcPct val="107000"/>
                        </a:lnSpc>
                        <a:spcAft>
                          <a:spcPts val="800"/>
                        </a:spcAft>
                      </a:pPr>
                      <a:r>
                        <a:rPr lang="fr-FR" sz="1100" kern="10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 La Fabrique</a:t>
                      </a:r>
                      <a:endParaRPr lang="fr-FR" sz="1100" kern="10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a:noFill/>
                    </a:lnR>
                    <a:lnT>
                      <a:noFill/>
                    </a:lnT>
                    <a:lnB w="12700" cap="flat" cmpd="sng" algn="ctr">
                      <a:solidFill>
                        <a:srgbClr val="000000"/>
                      </a:solidFill>
                      <a:prstDash val="solid"/>
                      <a:round/>
                      <a:headEnd type="none" w="med" len="med"/>
                      <a:tailEnd type="none" w="med" len="med"/>
                    </a:lnB>
                    <a:solidFill>
                      <a:srgbClr val="F3F6FD"/>
                    </a:solidFill>
                  </a:tcPr>
                </a:tc>
                <a:tc>
                  <a:txBody>
                    <a:bodyPr/>
                    <a:lstStyle/>
                    <a:p>
                      <a:pPr algn="l">
                        <a:lnSpc>
                          <a:spcPct val="107000"/>
                        </a:lnSpc>
                        <a:spcAft>
                          <a:spcPts val="800"/>
                        </a:spcAft>
                      </a:pPr>
                      <a:r>
                        <a:rPr lang="fr-FR" sz="1100" kern="100" dirty="0">
                          <a:solidFill>
                            <a:srgbClr val="000000"/>
                          </a:solidFill>
                          <a:effectLst/>
                          <a:highlight>
                            <a:srgbClr val="F3F6FD"/>
                          </a:highlight>
                          <a:latin typeface="Aptos" panose="020B0004020202020204" pitchFamily="34" charset="0"/>
                          <a:ea typeface="Aptos" panose="020B0004020202020204" pitchFamily="34" charset="0"/>
                          <a:cs typeface="Times New Roman" panose="02020603050405020304" pitchFamily="18" charset="0"/>
                        </a:rPr>
                        <a:t> Augmentation TL et/ou augmentation du nombre de techniciens avec des TL ?</a:t>
                      </a:r>
                      <a:endParaRPr lang="fr-FR" sz="1100" kern="100" dirty="0">
                        <a:effectLst/>
                        <a:highlight>
                          <a:srgbClr val="F3F6FD"/>
                        </a:highlight>
                        <a:latin typeface="Aptos" panose="020B0004020202020204" pitchFamily="34" charset="0"/>
                        <a:ea typeface="Aptos" panose="020B0004020202020204" pitchFamily="34" charset="0"/>
                        <a:cs typeface="Times New Roman" panose="02020603050405020304" pitchFamily="18" charset="0"/>
                      </a:endParaRPr>
                    </a:p>
                  </a:txBody>
                  <a:tcPr marL="41225" marR="41225" marT="9094"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3F6FD"/>
                    </a:solidFill>
                  </a:tcPr>
                </a:tc>
                <a:extLst>
                  <a:ext uri="{0D108BD9-81ED-4DB2-BD59-A6C34878D82A}">
                    <a16:rowId xmlns:a16="http://schemas.microsoft.com/office/drawing/2014/main" val="511749016"/>
                  </a:ext>
                </a:extLst>
              </a:tr>
            </a:tbl>
          </a:graphicData>
        </a:graphic>
      </p:graphicFrame>
    </p:spTree>
    <p:extLst>
      <p:ext uri="{BB962C8B-B14F-4D97-AF65-F5344CB8AC3E}">
        <p14:creationId xmlns:p14="http://schemas.microsoft.com/office/powerpoint/2010/main" val="1146893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D308D-ACBC-88DC-B5B4-1FF91DFA4643}"/>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9D7FF592-0C66-BC7A-4D0C-DB11D49919F7}"/>
              </a:ext>
            </a:extLst>
          </p:cNvPr>
          <p:cNvSpPr>
            <a:spLocks noGrp="1"/>
          </p:cNvSpPr>
          <p:nvPr>
            <p:ph type="title" idx="2"/>
          </p:nvPr>
        </p:nvSpPr>
        <p:spPr/>
        <p:txBody>
          <a:bodyPr>
            <a:normAutofit fontScale="90000"/>
          </a:bodyPr>
          <a:lstStyle/>
          <a:p>
            <a:r>
              <a:rPr lang="fr-FR"/>
              <a:t>Avec le projet, l’intérêt au travail pourrait être amputé d’une partie de sa variété</a:t>
            </a:r>
          </a:p>
        </p:txBody>
      </p:sp>
      <p:sp>
        <p:nvSpPr>
          <p:cNvPr id="5" name="Sous-titre 4">
            <a:extLst>
              <a:ext uri="{FF2B5EF4-FFF2-40B4-BE49-F238E27FC236}">
                <a16:creationId xmlns:a16="http://schemas.microsoft.com/office/drawing/2014/main" id="{03B5C07A-5774-017F-6C95-CF05EA715205}"/>
              </a:ext>
            </a:extLst>
          </p:cNvPr>
          <p:cNvSpPr>
            <a:spLocks noGrp="1"/>
          </p:cNvSpPr>
          <p:nvPr>
            <p:ph type="subTitle" idx="1"/>
          </p:nvPr>
        </p:nvSpPr>
        <p:spPr>
          <a:xfrm>
            <a:off x="355875" y="1052024"/>
            <a:ext cx="9727650" cy="852975"/>
          </a:xfrm>
        </p:spPr>
        <p:txBody>
          <a:bodyPr>
            <a:noAutofit/>
          </a:bodyPr>
          <a:lstStyle/>
          <a:p>
            <a:r>
              <a:rPr lang="fr-FR" dirty="0"/>
              <a:t>L’existence de passerelles avec d’autres activités de La Fabrique participe de l’intérêt au travail tout en étant  un facteur de préservation de la santé en permettant des alternances dans les contraintes du travail</a:t>
            </a:r>
          </a:p>
        </p:txBody>
      </p:sp>
      <p:sp>
        <p:nvSpPr>
          <p:cNvPr id="7" name="Espace réservé du contenu 6">
            <a:extLst>
              <a:ext uri="{FF2B5EF4-FFF2-40B4-BE49-F238E27FC236}">
                <a16:creationId xmlns:a16="http://schemas.microsoft.com/office/drawing/2014/main" id="{E64B6A88-F766-6851-DB0E-6FE08E1165A3}"/>
              </a:ext>
            </a:extLst>
          </p:cNvPr>
          <p:cNvSpPr>
            <a:spLocks noGrp="1"/>
          </p:cNvSpPr>
          <p:nvPr>
            <p:ph sz="quarter" idx="13"/>
          </p:nvPr>
        </p:nvSpPr>
        <p:spPr>
          <a:xfrm>
            <a:off x="355873" y="1657351"/>
            <a:ext cx="9727650" cy="5800724"/>
          </a:xfrm>
        </p:spPr>
        <p:txBody>
          <a:bodyPr>
            <a:normAutofit fontScale="62500" lnSpcReduction="20000"/>
          </a:bodyPr>
          <a:lstStyle/>
          <a:p>
            <a:r>
              <a:rPr lang="fr-FR" sz="1800" dirty="0"/>
              <a:t>La </a:t>
            </a:r>
            <a:r>
              <a:rPr lang="fr-FR" sz="1800" b="1" dirty="0"/>
              <a:t>suppression des passerelles actuelles </a:t>
            </a:r>
            <a:r>
              <a:rPr lang="fr-FR" sz="1800" dirty="0"/>
              <a:t>avec d’autres activités de La Fabrique (fictions, post production, vidéo mobile) semble plus que probable,. Actuellement, l’hybridation est planifiée. Avec le projet : </a:t>
            </a:r>
          </a:p>
          <a:p>
            <a:pPr lvl="1"/>
            <a:r>
              <a:rPr lang="fr-FR" sz="1800" dirty="0"/>
              <a:t>La planification hybride ou les détachements sont prévus en cas de surcharge ou de sous charge sur les tournages légers (compléments du 20 mars), la priorité est aux tournages légers alors qu’actuellement, l’hybridation est incluse dans la planification</a:t>
            </a:r>
          </a:p>
          <a:p>
            <a:pPr lvl="1"/>
            <a:r>
              <a:rPr lang="fr-FR" sz="1800" dirty="0"/>
              <a:t>Le dispositif opérationnel repose sur un objectif de planification mensuelle des tournages légers pour « travailler les opportunités d’optimisation »; mais le rythme mensuel ne correspond pas au rythme de planification des autres activités</a:t>
            </a:r>
          </a:p>
          <a:p>
            <a:pPr lvl="1"/>
            <a:r>
              <a:rPr lang="fr-FR" sz="1800" dirty="0"/>
              <a:t>Pour des raisons de logique budgétaire</a:t>
            </a:r>
          </a:p>
          <a:p>
            <a:pPr lvl="1"/>
            <a:r>
              <a:rPr lang="fr-FR" sz="1800" dirty="0"/>
              <a:t>Pour des raisons d’outil de planification (pas de visibilité sur les ressources entre Réseau et  Fabrique)</a:t>
            </a:r>
          </a:p>
          <a:p>
            <a:pPr lvl="1">
              <a:buFont typeface="Wingdings" panose="05000000000000000000" pitchFamily="2" charset="2"/>
              <a:buChar char="Ø"/>
            </a:pPr>
            <a:r>
              <a:rPr lang="fr-FR" sz="1800" dirty="0"/>
              <a:t>Un risque de dégradation des conditions de travail d’autant plus que les techniciens  sont attachés à ces passerelles</a:t>
            </a:r>
          </a:p>
          <a:p>
            <a:pPr lvl="1">
              <a:buFont typeface="Wingdings" panose="05000000000000000000" pitchFamily="2" charset="2"/>
              <a:buChar char="Ø"/>
            </a:pPr>
            <a:r>
              <a:rPr lang="fr-FR" sz="1800" dirty="0"/>
              <a:t>Des techniciens auront des activités hybrides (Réseau, Centre exploitation nord), d’autres seront dédiés aux équipes légères </a:t>
            </a:r>
          </a:p>
          <a:p>
            <a:pPr lvl="1">
              <a:buFont typeface="Wingdings" panose="05000000000000000000" pitchFamily="2" charset="2"/>
              <a:buChar char="Ø"/>
            </a:pPr>
            <a:endParaRPr lang="fr-FR" sz="1500" dirty="0"/>
          </a:p>
          <a:p>
            <a:r>
              <a:rPr lang="fr-FR" sz="1900" b="1" dirty="0"/>
              <a:t>La possible suppression des tournages légers des émissions religieuses </a:t>
            </a:r>
            <a:r>
              <a:rPr lang="fr-FR" sz="1900" dirty="0"/>
              <a:t> </a:t>
            </a:r>
            <a:endParaRPr lang="fr-FR" sz="1900" b="1" dirty="0"/>
          </a:p>
          <a:p>
            <a:pPr lvl="1">
              <a:buFont typeface="Wingdings" panose="05000000000000000000" pitchFamily="2" charset="2"/>
              <a:buChar char="Ø"/>
            </a:pPr>
            <a:r>
              <a:rPr lang="fr-FR" sz="1900" dirty="0"/>
              <a:t>Une perte de diversité et de tournages appréciés </a:t>
            </a:r>
          </a:p>
          <a:p>
            <a:pPr lvl="1">
              <a:buFont typeface="Wingdings" panose="05000000000000000000" pitchFamily="2" charset="2"/>
              <a:buChar char="Ø"/>
            </a:pPr>
            <a:endParaRPr lang="fr-FR" sz="1900" dirty="0"/>
          </a:p>
          <a:p>
            <a:r>
              <a:rPr lang="fr-FR" sz="1900" dirty="0"/>
              <a:t>Les </a:t>
            </a:r>
            <a:r>
              <a:rPr lang="fr-FR" sz="1900" b="1" dirty="0"/>
              <a:t>passerelles avec les activités des centres techniques </a:t>
            </a:r>
            <a:r>
              <a:rPr lang="fr-FR" sz="1900" dirty="0"/>
              <a:t>sont anticipées avec inquiétude</a:t>
            </a:r>
          </a:p>
          <a:p>
            <a:pPr lvl="1"/>
            <a:r>
              <a:rPr lang="fr-FR" sz="1900" dirty="0"/>
              <a:t>Aller vers des activités de plateau pour compenser les creux de planification en tournages légers est refusé par tous les techniciens</a:t>
            </a:r>
          </a:p>
          <a:p>
            <a:pPr lvl="1"/>
            <a:r>
              <a:rPr lang="fr-FR" sz="1900" dirty="0"/>
              <a:t>Il s’agit de travail qui demande d’autres compétences et une organisation différente en lien notamment avec l’informatisation des process</a:t>
            </a:r>
          </a:p>
          <a:p>
            <a:pPr lvl="1"/>
            <a:r>
              <a:rPr lang="fr-FR" sz="1900" dirty="0"/>
              <a:t>Côté Réseau, les centres techniques peuvent aussi voir avec inquiétude des spécialistes des tournages légers intégrer le Réseau, surtout là où ils assurent des tournages légers : dans quelle mesure les techniciens du Réseau pourraient-ils perdre cette activité ?</a:t>
            </a:r>
          </a:p>
        </p:txBody>
      </p:sp>
    </p:spTree>
    <p:extLst>
      <p:ext uri="{BB962C8B-B14F-4D97-AF65-F5344CB8AC3E}">
        <p14:creationId xmlns:p14="http://schemas.microsoft.com/office/powerpoint/2010/main" val="731551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E504F-4C20-619E-31C2-3392B88F0A31}"/>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6BE799A2-5358-4F43-34F2-0DE99EFD0D3A}"/>
              </a:ext>
            </a:extLst>
          </p:cNvPr>
          <p:cNvSpPr>
            <a:spLocks noGrp="1"/>
          </p:cNvSpPr>
          <p:nvPr>
            <p:ph type="title" idx="2"/>
          </p:nvPr>
        </p:nvSpPr>
        <p:spPr/>
        <p:txBody>
          <a:bodyPr>
            <a:normAutofit fontScale="90000"/>
          </a:bodyPr>
          <a:lstStyle/>
          <a:p>
            <a:r>
              <a:rPr lang="fr-FR"/>
              <a:t>En l’état, le projet de pool n’améliore pas la dégradation du fonctionnement en collectif de travail pour les techniciens</a:t>
            </a:r>
          </a:p>
        </p:txBody>
      </p:sp>
      <p:sp>
        <p:nvSpPr>
          <p:cNvPr id="5" name="Sous-titre 4">
            <a:extLst>
              <a:ext uri="{FF2B5EF4-FFF2-40B4-BE49-F238E27FC236}">
                <a16:creationId xmlns:a16="http://schemas.microsoft.com/office/drawing/2014/main" id="{868030BE-687E-7FBD-2CB6-EEBF78C8E82C}"/>
              </a:ext>
            </a:extLst>
          </p:cNvPr>
          <p:cNvSpPr>
            <a:spLocks noGrp="1"/>
          </p:cNvSpPr>
          <p:nvPr>
            <p:ph type="subTitle" idx="1"/>
          </p:nvPr>
        </p:nvSpPr>
        <p:spPr/>
        <p:txBody>
          <a:bodyPr/>
          <a:lstStyle/>
          <a:p>
            <a:r>
              <a:rPr lang="fr-FR"/>
              <a:t>La difficulté de fonctionner en collectif de travail risque de perdurer</a:t>
            </a:r>
          </a:p>
        </p:txBody>
      </p:sp>
      <p:sp>
        <p:nvSpPr>
          <p:cNvPr id="7" name="Espace réservé du contenu 6">
            <a:extLst>
              <a:ext uri="{FF2B5EF4-FFF2-40B4-BE49-F238E27FC236}">
                <a16:creationId xmlns:a16="http://schemas.microsoft.com/office/drawing/2014/main" id="{3FFA54C2-7764-C331-D5F7-D21FCAFD9170}"/>
              </a:ext>
            </a:extLst>
          </p:cNvPr>
          <p:cNvSpPr>
            <a:spLocks noGrp="1"/>
          </p:cNvSpPr>
          <p:nvPr>
            <p:ph sz="quarter" idx="13"/>
          </p:nvPr>
        </p:nvSpPr>
        <p:spPr>
          <a:xfrm>
            <a:off x="355875" y="1498991"/>
            <a:ext cx="9096900" cy="5525264"/>
          </a:xfrm>
        </p:spPr>
        <p:txBody>
          <a:bodyPr>
            <a:normAutofit fontScale="92500" lnSpcReduction="20000"/>
          </a:bodyPr>
          <a:lstStyle/>
          <a:p>
            <a:r>
              <a:rPr lang="fr-FR" dirty="0"/>
              <a:t>Le déséquilibre entre les besoins et les ressources, qu’il soit global ou localisé pose la question du complément de ressources à mobiliser; surtout en cas d’équipes incomplètes techniquement</a:t>
            </a:r>
          </a:p>
          <a:p>
            <a:endParaRPr lang="fr-FR" dirty="0"/>
          </a:p>
          <a:p>
            <a:pPr marL="76200" indent="0">
              <a:buNone/>
            </a:pPr>
            <a:r>
              <a:rPr lang="fr-FR" dirty="0"/>
              <a:t>	Situation sur une base théorique budgétaire</a:t>
            </a:r>
          </a:p>
          <a:p>
            <a:endParaRPr lang="fr-FR" dirty="0"/>
          </a:p>
          <a:p>
            <a:endParaRPr lang="fr-FR" dirty="0"/>
          </a:p>
          <a:p>
            <a:endParaRPr lang="fr-FR" dirty="0"/>
          </a:p>
          <a:p>
            <a:endParaRPr lang="fr-FR" dirty="0"/>
          </a:p>
          <a:p>
            <a:endParaRPr lang="fr-FR" dirty="0"/>
          </a:p>
          <a:p>
            <a:endParaRPr lang="fr-FR" dirty="0"/>
          </a:p>
          <a:p>
            <a:pPr marL="76200" indent="0">
              <a:buNone/>
            </a:pPr>
            <a:endParaRPr lang="fr-FR" dirty="0"/>
          </a:p>
          <a:p>
            <a:pPr marL="76200" indent="0">
              <a:buNone/>
            </a:pPr>
            <a:endParaRPr lang="fr-FR" dirty="0"/>
          </a:p>
          <a:p>
            <a:pPr marL="76200" indent="0">
              <a:buNone/>
            </a:pPr>
            <a:endParaRPr lang="fr-FR" dirty="0"/>
          </a:p>
          <a:p>
            <a:pPr marL="76200" indent="0">
              <a:buNone/>
            </a:pPr>
            <a:r>
              <a:rPr lang="fr-FR" dirty="0"/>
              <a:t>Des techniciens pourraient continuer à se déplacer seuls d’un bout à l’autre du territoire pour renforcer une équipe, sauf à accepter une sous-activité qui serait préjudiciable à leur santé mentale. Les déplacements d’un bout à l’autre du territoire créent des déséquilibres entre temps de déplacement et temps de tournages. Ils conduisent également à des équipes morcelées et sans cesse recomposées, ce qui est préjudiciable au travail d’équipe et à un travail de qualité.</a:t>
            </a:r>
          </a:p>
          <a:p>
            <a:pPr marL="76200" indent="0">
              <a:buNone/>
            </a:pPr>
            <a:endParaRPr lang="fr-FR" dirty="0"/>
          </a:p>
          <a:p>
            <a:r>
              <a:rPr lang="fr-FR" dirty="0"/>
              <a:t>L’absence de collectif de  travail s’accompagne d’un  risque d’isolement pour ces salariés de Marseille et de Lyon, qui se retrouveraient seuls sur l’activité TL</a:t>
            </a:r>
          </a:p>
        </p:txBody>
      </p:sp>
      <p:sp>
        <p:nvSpPr>
          <p:cNvPr id="4" name="ZoneTexte 3">
            <a:extLst>
              <a:ext uri="{FF2B5EF4-FFF2-40B4-BE49-F238E27FC236}">
                <a16:creationId xmlns:a16="http://schemas.microsoft.com/office/drawing/2014/main" id="{785B3D71-F95A-C299-F9E7-6729797CAF3A}"/>
              </a:ext>
            </a:extLst>
          </p:cNvPr>
          <p:cNvSpPr txBox="1"/>
          <p:nvPr/>
        </p:nvSpPr>
        <p:spPr>
          <a:xfrm>
            <a:off x="7331872" y="2296487"/>
            <a:ext cx="2074878" cy="738664"/>
          </a:xfrm>
          <a:prstGeom prst="rect">
            <a:avLst/>
          </a:prstGeom>
          <a:noFill/>
        </p:spPr>
        <p:txBody>
          <a:bodyPr wrap="square" rtlCol="0">
            <a:spAutoFit/>
          </a:bodyPr>
          <a:lstStyle/>
          <a:p>
            <a:r>
              <a:rPr lang="fr-FR"/>
              <a:t>Postes et effectifs insuffisants par rapport aux besoins théoriques</a:t>
            </a:r>
          </a:p>
        </p:txBody>
      </p:sp>
      <p:cxnSp>
        <p:nvCxnSpPr>
          <p:cNvPr id="9" name="Connecteur droit avec flèche 8">
            <a:extLst>
              <a:ext uri="{FF2B5EF4-FFF2-40B4-BE49-F238E27FC236}">
                <a16:creationId xmlns:a16="http://schemas.microsoft.com/office/drawing/2014/main" id="{307D7E63-55B5-19E0-38F1-BA50F695671F}"/>
              </a:ext>
            </a:extLst>
          </p:cNvPr>
          <p:cNvCxnSpPr>
            <a:cxnSpLocks/>
          </p:cNvCxnSpPr>
          <p:nvPr/>
        </p:nvCxnSpPr>
        <p:spPr>
          <a:xfrm flipH="1">
            <a:off x="6099674" y="3035380"/>
            <a:ext cx="2008909" cy="746556"/>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5CA5A4D4-6E9A-09E7-7A51-CFFA6766BD69}"/>
              </a:ext>
            </a:extLst>
          </p:cNvPr>
          <p:cNvCxnSpPr>
            <a:cxnSpLocks/>
          </p:cNvCxnSpPr>
          <p:nvPr/>
        </p:nvCxnSpPr>
        <p:spPr>
          <a:xfrm>
            <a:off x="8149400" y="3004178"/>
            <a:ext cx="526472" cy="587404"/>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655CBA11-524C-C005-FA25-B213E2BC7D63}"/>
              </a:ext>
            </a:extLst>
          </p:cNvPr>
          <p:cNvPicPr>
            <a:picLocks noChangeAspect="1"/>
          </p:cNvPicPr>
          <p:nvPr/>
        </p:nvPicPr>
        <p:blipFill>
          <a:blip r:embed="rId2"/>
          <a:stretch>
            <a:fillRect/>
          </a:stretch>
        </p:blipFill>
        <p:spPr>
          <a:xfrm>
            <a:off x="1032650" y="3034921"/>
            <a:ext cx="7740650" cy="1765300"/>
          </a:xfrm>
          <a:prstGeom prst="rect">
            <a:avLst/>
          </a:prstGeom>
        </p:spPr>
      </p:pic>
    </p:spTree>
    <p:extLst>
      <p:ext uri="{BB962C8B-B14F-4D97-AF65-F5344CB8AC3E}">
        <p14:creationId xmlns:p14="http://schemas.microsoft.com/office/powerpoint/2010/main" val="2269765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C95F05-7F67-B16E-8AB9-0A444B1C2E90}"/>
              </a:ext>
            </a:extLst>
          </p:cNvPr>
          <p:cNvSpPr>
            <a:spLocks noGrp="1"/>
          </p:cNvSpPr>
          <p:nvPr>
            <p:ph type="title" idx="2"/>
          </p:nvPr>
        </p:nvSpPr>
        <p:spPr/>
        <p:txBody>
          <a:bodyPr>
            <a:normAutofit/>
          </a:bodyPr>
          <a:lstStyle/>
          <a:p>
            <a:r>
              <a:rPr lang="fr-FR" dirty="0"/>
              <a:t>Pour tous les salariés, l’incertitude pour le futur</a:t>
            </a:r>
          </a:p>
        </p:txBody>
      </p:sp>
      <p:sp>
        <p:nvSpPr>
          <p:cNvPr id="3" name="Sous-titre 2">
            <a:extLst>
              <a:ext uri="{FF2B5EF4-FFF2-40B4-BE49-F238E27FC236}">
                <a16:creationId xmlns:a16="http://schemas.microsoft.com/office/drawing/2014/main" id="{8310CD29-2C3B-7556-A614-C0FA175E558C}"/>
              </a:ext>
            </a:extLst>
          </p:cNvPr>
          <p:cNvSpPr>
            <a:spLocks noGrp="1"/>
          </p:cNvSpPr>
          <p:nvPr>
            <p:ph type="subTitle" idx="1"/>
          </p:nvPr>
        </p:nvSpPr>
        <p:spPr/>
        <p:txBody>
          <a:bodyPr>
            <a:normAutofit fontScale="92500" lnSpcReduction="10000"/>
          </a:bodyPr>
          <a:lstStyle/>
          <a:p>
            <a:r>
              <a:rPr lang="fr-FR"/>
              <a:t>Dans un contexte marqué par le déclin régulier de l’activité Tournages légers réalisés par La Fabrique et de celui des effectifs, le projet n’est pas vécu comme une phase de consolidation et de développement  </a:t>
            </a:r>
          </a:p>
        </p:txBody>
      </p:sp>
      <p:sp>
        <p:nvSpPr>
          <p:cNvPr id="4" name="Espace réservé du contenu 3">
            <a:extLst>
              <a:ext uri="{FF2B5EF4-FFF2-40B4-BE49-F238E27FC236}">
                <a16:creationId xmlns:a16="http://schemas.microsoft.com/office/drawing/2014/main" id="{C2DB8E6B-9B24-3967-0F5E-87A04933DBFF}"/>
              </a:ext>
            </a:extLst>
          </p:cNvPr>
          <p:cNvSpPr>
            <a:spLocks noGrp="1"/>
          </p:cNvSpPr>
          <p:nvPr>
            <p:ph sz="quarter" idx="13"/>
          </p:nvPr>
        </p:nvSpPr>
        <p:spPr/>
        <p:txBody>
          <a:bodyPr>
            <a:normAutofit fontScale="92500" lnSpcReduction="10000"/>
          </a:bodyPr>
          <a:lstStyle/>
          <a:p>
            <a:r>
              <a:rPr lang="fr-FR" dirty="0"/>
              <a:t>Pour tous les techniciens sauf à Rennes peut être,  le </a:t>
            </a:r>
            <a:r>
              <a:rPr lang="fr-FR" b="1" dirty="0"/>
              <a:t>sentiment de ne pas avoir pu développer ses propres compétences pour répondre aux enjeux et évolutions</a:t>
            </a:r>
          </a:p>
          <a:p>
            <a:pPr lvl="1"/>
            <a:r>
              <a:rPr lang="fr-FR" dirty="0"/>
              <a:t>Les  travailleurs se sont adaptés aux contraintes, avec notamment :</a:t>
            </a:r>
            <a:endParaRPr lang="fr-FR" dirty="0">
              <a:latin typeface="Century Gothic" panose="020B0502020202020204" pitchFamily="34" charset="0"/>
            </a:endParaRPr>
          </a:p>
          <a:p>
            <a:pPr lvl="2"/>
            <a:r>
              <a:rPr lang="fr-FR" sz="1400" dirty="0"/>
              <a:t>Tournages à 2, avec une proposition pour améliorer le dialogue avec la production en </a:t>
            </a:r>
            <a:r>
              <a:rPr lang="fr-FR" sz="1400" dirty="0">
                <a:solidFill>
                  <a:srgbClr val="595959"/>
                </a:solidFill>
                <a:effectLst/>
                <a:ea typeface="Times New Roman" panose="02020603050405020304" pitchFamily="18" charset="0"/>
                <a:cs typeface="Times New Roman"/>
              </a:rPr>
              <a:t>recenser les activités qui peuvent être prises en charge à 2 ou à 3 techniciens, ainsi que les kits matériel associés, de manière à éviter des décalages entre les attentes de la réalisation et les possibilités pour les techniciens d’y répondre en fonction de l’équipe demandée</a:t>
            </a:r>
          </a:p>
          <a:p>
            <a:pPr lvl="1"/>
            <a:r>
              <a:rPr lang="fr-FR" dirty="0"/>
              <a:t>Trop  peu de formation, que ce soit pour une reconversion ou pour une adaptation</a:t>
            </a:r>
          </a:p>
          <a:p>
            <a:pPr marL="457200" lvl="1" indent="-381000">
              <a:buSzPct val="129000"/>
              <a:buFont typeface="Century Gothic"/>
              <a:buChar char="●"/>
            </a:pPr>
            <a:r>
              <a:rPr lang="fr-FR" dirty="0"/>
              <a:t>Pour les techniciens en région, la création du pool en l’état actuel est analysée comme une étape vers un autre projet : de nouvelles externalisations dans certaines régions  ; dans d’autres, une extinction progressive du pool pour intégration dans les centres techniques. </a:t>
            </a:r>
            <a:endParaRPr lang="fr-FR" dirty="0">
              <a:latin typeface="Century Gothic" panose="020B0502020202020204" pitchFamily="34" charset="0"/>
            </a:endParaRPr>
          </a:p>
          <a:p>
            <a:pPr marL="457200" lvl="1" indent="-381000">
              <a:buSzPct val="129000"/>
              <a:buFont typeface="Century Gothic"/>
              <a:buChar char="●"/>
            </a:pPr>
            <a:r>
              <a:rPr lang="fr-FR" dirty="0"/>
              <a:t>Pour les salariés des fonctions supports, </a:t>
            </a:r>
            <a:endParaRPr lang="fr-FR" dirty="0">
              <a:latin typeface="Century Gothic" panose="020B0502020202020204" pitchFamily="34" charset="0"/>
            </a:endParaRPr>
          </a:p>
          <a:p>
            <a:pPr marL="914400" lvl="2" indent="-381000">
              <a:buFont typeface="Courier New" panose="02070309020205020404" pitchFamily="49" charset="0"/>
              <a:buChar char="o"/>
            </a:pPr>
            <a:r>
              <a:rPr lang="fr-FR" sz="1400" dirty="0"/>
              <a:t>Certains ont exprimé le souhait de rester sur l’activité TL sous réserve du poste qui pourrait leur être proposé</a:t>
            </a:r>
          </a:p>
          <a:p>
            <a:pPr marL="914400" lvl="2" indent="-381000">
              <a:buFont typeface="Courier New" panose="02070309020205020404" pitchFamily="49" charset="0"/>
              <a:buChar char="o"/>
            </a:pPr>
            <a:r>
              <a:rPr lang="fr-FR" sz="1400" dirty="0"/>
              <a:t>A l’exception de 4 salariés qui sont en cours de reconversion ou proches de l’être, tous sont encore dans l’expectative. </a:t>
            </a:r>
            <a:r>
              <a:rPr lang="fr-FR" sz="1400" dirty="0">
                <a:solidFill>
                  <a:srgbClr val="595959"/>
                </a:solidFill>
                <a:effectLst/>
                <a:ea typeface="Times New Roman" panose="02020603050405020304" pitchFamily="18" charset="0"/>
                <a:cs typeface="Times New Roman"/>
              </a:rPr>
              <a:t>Certains n’ont eu accès à aucune information, et s’inquiètent de ce qu’on va leur proposer. Il s’agit de salariés qui perdraient une partie plus ou moins grande de leur activité avec le projet, et qui s’interrogent sur la façon dont va être complétée leur activité, ne voulant pas se retrouver à devenir ceux à qui l’on confie les tâches indésirables.</a:t>
            </a:r>
            <a:endParaRPr lang="fr-FR" sz="1400" dirty="0">
              <a:latin typeface="Century Gothic" panose="020B0502020202020204" pitchFamily="34" charset="0"/>
            </a:endParaRPr>
          </a:p>
          <a:p>
            <a:pPr lvl="1"/>
            <a:endParaRPr lang="fr-FR" dirty="0"/>
          </a:p>
        </p:txBody>
      </p:sp>
    </p:spTree>
    <p:extLst>
      <p:ext uri="{BB962C8B-B14F-4D97-AF65-F5344CB8AC3E}">
        <p14:creationId xmlns:p14="http://schemas.microsoft.com/office/powerpoint/2010/main" val="1512807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02AD23C3-E383-BFC1-E3DD-4CC8B9E26D9B}"/>
              </a:ext>
            </a:extLst>
          </p:cNvPr>
          <p:cNvSpPr>
            <a:spLocks noGrp="1"/>
          </p:cNvSpPr>
          <p:nvPr>
            <p:ph type="ctrTitle"/>
          </p:nvPr>
        </p:nvSpPr>
        <p:spPr/>
        <p:txBody>
          <a:bodyPr/>
          <a:lstStyle/>
          <a:p>
            <a:r>
              <a:rPr lang="fr-FR"/>
              <a:t>Préconisations et axes de travail</a:t>
            </a:r>
          </a:p>
        </p:txBody>
      </p:sp>
      <p:sp>
        <p:nvSpPr>
          <p:cNvPr id="6" name="Sous-titre 5">
            <a:extLst>
              <a:ext uri="{FF2B5EF4-FFF2-40B4-BE49-F238E27FC236}">
                <a16:creationId xmlns:a16="http://schemas.microsoft.com/office/drawing/2014/main" id="{3B509B46-F667-56AE-019A-D2D59AF71B3F}"/>
              </a:ext>
            </a:extLst>
          </p:cNvPr>
          <p:cNvSpPr>
            <a:spLocks noGrp="1"/>
          </p:cNvSpPr>
          <p:nvPr>
            <p:ph type="subTitle" idx="1"/>
          </p:nvPr>
        </p:nvSpPr>
        <p:spPr>
          <a:xfrm>
            <a:off x="1077125" y="3393549"/>
            <a:ext cx="8393446" cy="2037433"/>
          </a:xfrm>
        </p:spPr>
        <p:txBody>
          <a:bodyPr>
            <a:normAutofit/>
          </a:bodyPr>
          <a:lstStyle/>
          <a:p>
            <a:pPr marL="419100" indent="-342900">
              <a:buClr>
                <a:srgbClr val="E6D94A"/>
              </a:buClr>
              <a:buFont typeface="Wingdings" panose="05000000000000000000" pitchFamily="2" charset="2"/>
              <a:buChar char="î"/>
            </a:pPr>
            <a:r>
              <a:rPr lang="fr-FR"/>
              <a:t>Transmettre aux CSE des informations complètes et à jour</a:t>
            </a:r>
          </a:p>
          <a:p>
            <a:pPr marL="419100" indent="-342900">
              <a:buClr>
                <a:srgbClr val="E6D94A"/>
              </a:buClr>
              <a:buFont typeface="Wingdings" panose="05000000000000000000" pitchFamily="2" charset="2"/>
              <a:buChar char="î"/>
            </a:pPr>
            <a:r>
              <a:rPr lang="fr-FR"/>
              <a:t>Maintenir les passerelles avec La Fabrique</a:t>
            </a:r>
          </a:p>
          <a:p>
            <a:pPr marL="419100" indent="-342900">
              <a:buClr>
                <a:srgbClr val="E6D94A"/>
              </a:buClr>
              <a:buFont typeface="Wingdings" panose="05000000000000000000" pitchFamily="2" charset="2"/>
              <a:buChar char="î"/>
            </a:pPr>
            <a:r>
              <a:rPr lang="fr-FR"/>
              <a:t>Doter le pool de ses propres moyens de fonctionnement</a:t>
            </a:r>
          </a:p>
          <a:p>
            <a:pPr marL="419100" indent="-342900">
              <a:buClr>
                <a:srgbClr val="E6D94A"/>
              </a:buClr>
              <a:buFont typeface="Wingdings" panose="05000000000000000000" pitchFamily="2" charset="2"/>
              <a:buChar char="î"/>
            </a:pPr>
            <a:r>
              <a:rPr lang="fr-FR"/>
              <a:t>Renoncer au transfert d’office pour que chaque salarié ait le choix </a:t>
            </a:r>
          </a:p>
          <a:p>
            <a:endParaRPr lang="fr-FR"/>
          </a:p>
          <a:p>
            <a:endParaRPr lang="fr-FR"/>
          </a:p>
        </p:txBody>
      </p:sp>
    </p:spTree>
    <p:extLst>
      <p:ext uri="{BB962C8B-B14F-4D97-AF65-F5344CB8AC3E}">
        <p14:creationId xmlns:p14="http://schemas.microsoft.com/office/powerpoint/2010/main" val="2491267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DF82CB-D39B-FB62-B42A-C44685340463}"/>
              </a:ext>
            </a:extLst>
          </p:cNvPr>
          <p:cNvSpPr>
            <a:spLocks noGrp="1"/>
          </p:cNvSpPr>
          <p:nvPr>
            <p:ph type="title" idx="2"/>
          </p:nvPr>
        </p:nvSpPr>
        <p:spPr/>
        <p:txBody>
          <a:bodyPr/>
          <a:lstStyle/>
          <a:p>
            <a:r>
              <a:rPr lang="fr-FR" dirty="0"/>
              <a:t>Transmettre au CSE des informations complètes et à jour sur le projet</a:t>
            </a:r>
          </a:p>
        </p:txBody>
      </p:sp>
      <p:sp>
        <p:nvSpPr>
          <p:cNvPr id="3" name="Sous-titre 2">
            <a:extLst>
              <a:ext uri="{FF2B5EF4-FFF2-40B4-BE49-F238E27FC236}">
                <a16:creationId xmlns:a16="http://schemas.microsoft.com/office/drawing/2014/main" id="{80CEC17D-D899-B170-348B-C516E5710ADD}"/>
              </a:ext>
            </a:extLst>
          </p:cNvPr>
          <p:cNvSpPr>
            <a:spLocks noGrp="1"/>
          </p:cNvSpPr>
          <p:nvPr>
            <p:ph type="subTitle" idx="1"/>
          </p:nvPr>
        </p:nvSpPr>
        <p:spPr>
          <a:xfrm>
            <a:off x="355875" y="1052025"/>
            <a:ext cx="9094200" cy="1053866"/>
          </a:xfrm>
        </p:spPr>
        <p:txBody>
          <a:bodyPr>
            <a:normAutofit fontScale="62500" lnSpcReduction="20000"/>
          </a:bodyPr>
          <a:lstStyle/>
          <a:p>
            <a:pPr>
              <a:lnSpc>
                <a:spcPct val="120000"/>
              </a:lnSpc>
            </a:pPr>
            <a:r>
              <a:rPr lang="fr-FR" sz="2900" dirty="0"/>
              <a:t>On a vu que le projet ne cesse d’être modifié et que des sujets sont encore en procédure d’arbitrages. Le document présenté en CSE n’est donc pas à jour</a:t>
            </a:r>
          </a:p>
          <a:p>
            <a:endParaRPr lang="fr-FR" dirty="0"/>
          </a:p>
        </p:txBody>
      </p:sp>
      <p:sp>
        <p:nvSpPr>
          <p:cNvPr id="4" name="Espace réservé du contenu 3">
            <a:extLst>
              <a:ext uri="{FF2B5EF4-FFF2-40B4-BE49-F238E27FC236}">
                <a16:creationId xmlns:a16="http://schemas.microsoft.com/office/drawing/2014/main" id="{FC459B7F-B05D-90C1-C358-A9E3C9F47059}"/>
              </a:ext>
            </a:extLst>
          </p:cNvPr>
          <p:cNvSpPr>
            <a:spLocks noGrp="1"/>
          </p:cNvSpPr>
          <p:nvPr>
            <p:ph sz="quarter" idx="13"/>
          </p:nvPr>
        </p:nvSpPr>
        <p:spPr>
          <a:xfrm>
            <a:off x="355875" y="2217641"/>
            <a:ext cx="9096900" cy="5008659"/>
          </a:xfrm>
        </p:spPr>
        <p:txBody>
          <a:bodyPr/>
          <a:lstStyle/>
          <a:p>
            <a:r>
              <a:rPr lang="fr-FR" sz="1200" dirty="0"/>
              <a:t>Les salariés concernés par le projet </a:t>
            </a:r>
          </a:p>
          <a:p>
            <a:r>
              <a:rPr lang="fr-FR" sz="1200" dirty="0"/>
              <a:t>La méthodologie d’évaluation des besoins  (charge de travail) et les perspectives d’activité envisagées</a:t>
            </a:r>
          </a:p>
          <a:p>
            <a:r>
              <a:rPr lang="fr-FR" sz="1200" dirty="0"/>
              <a:t>L’organisation- cible</a:t>
            </a:r>
          </a:p>
          <a:p>
            <a:pPr lvl="1"/>
            <a:r>
              <a:rPr lang="fr-FR" sz="1200" dirty="0"/>
              <a:t>La liste finalisée des postes (charge de commande du pool ?)</a:t>
            </a:r>
          </a:p>
          <a:p>
            <a:pPr lvl="1"/>
            <a:r>
              <a:rPr lang="fr-FR" sz="1200" dirty="0"/>
              <a:t>Les fiches de postes pour les postes actuels modifiés (chargés de production) et les postes nouveaux (responsable de pool, planification )</a:t>
            </a:r>
          </a:p>
          <a:p>
            <a:pPr lvl="1"/>
            <a:r>
              <a:rPr lang="fr-FR" sz="1200" dirty="0"/>
              <a:t>La prise en charge des transferts de charge au Réseau (RH, finances, logistique)</a:t>
            </a:r>
          </a:p>
          <a:p>
            <a:pPr lvl="1"/>
            <a:r>
              <a:rPr lang="fr-FR" sz="1200" dirty="0"/>
              <a:t>Les process de travail au sein de Réseau</a:t>
            </a:r>
          </a:p>
          <a:p>
            <a:pPr lvl="1"/>
            <a:r>
              <a:rPr lang="fr-FR" sz="1200" dirty="0"/>
              <a:t>Les compensations en termes de structure de rémunération</a:t>
            </a:r>
          </a:p>
          <a:p>
            <a:pPr marL="457200" lvl="1" indent="-381000">
              <a:buSzPct val="129000"/>
              <a:buFont typeface="Century Gothic"/>
              <a:buChar char="●"/>
            </a:pPr>
            <a:r>
              <a:rPr lang="fr-FR" sz="1200" dirty="0"/>
              <a:t>L’analyse des risques : une nouvelle unité de travail créée au sein du DUERP est prévue</a:t>
            </a:r>
          </a:p>
          <a:p>
            <a:pPr marL="914400" lvl="2" indent="-381000">
              <a:buFont typeface="Century Gothic"/>
              <a:buChar char="●"/>
            </a:pPr>
            <a:r>
              <a:rPr lang="fr-FR" dirty="0"/>
              <a:t>Sont actuellement absents de l’étude d’impact les salariés de La Fabrique qui perdent la partie tournages légers de leur activité (et qui restent à La Fabrique)</a:t>
            </a:r>
          </a:p>
          <a:p>
            <a:pPr marL="914400" lvl="2" indent="-381000">
              <a:buFont typeface="Century Gothic"/>
              <a:buChar char="●"/>
            </a:pPr>
            <a:r>
              <a:rPr lang="fr-FR" dirty="0"/>
              <a:t>Les impacts de la fin des passerelles telles qu’organisées actuellement ne sont pas évoqués</a:t>
            </a:r>
          </a:p>
          <a:p>
            <a:pPr marL="914400" lvl="2" indent="-381000">
              <a:buFont typeface="Century Gothic"/>
              <a:buChar char="●"/>
            </a:pPr>
            <a:endParaRPr lang="fr-FR" dirty="0"/>
          </a:p>
          <a:p>
            <a:pPr marL="457200" lvl="1" indent="-381000">
              <a:buSzPct val="129000"/>
              <a:buFont typeface="Century Gothic"/>
              <a:buChar char="●"/>
            </a:pPr>
            <a:r>
              <a:rPr lang="fr-FR" sz="1200" dirty="0"/>
              <a:t>Les modalités de suivi par les CSE</a:t>
            </a:r>
          </a:p>
          <a:p>
            <a:pPr marL="76200" lvl="1" indent="0">
              <a:buSzPct val="129000"/>
              <a:buNone/>
            </a:pPr>
            <a:endParaRPr lang="fr-FR" dirty="0"/>
          </a:p>
        </p:txBody>
      </p:sp>
    </p:spTree>
    <p:extLst>
      <p:ext uri="{BB962C8B-B14F-4D97-AF65-F5344CB8AC3E}">
        <p14:creationId xmlns:p14="http://schemas.microsoft.com/office/powerpoint/2010/main" val="144832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E3579E-9046-BF9A-E112-A230F6A9F5A5}"/>
              </a:ext>
            </a:extLst>
          </p:cNvPr>
          <p:cNvSpPr>
            <a:spLocks noGrp="1"/>
          </p:cNvSpPr>
          <p:nvPr>
            <p:ph type="title" idx="2"/>
          </p:nvPr>
        </p:nvSpPr>
        <p:spPr/>
        <p:txBody>
          <a:bodyPr/>
          <a:lstStyle/>
          <a:p>
            <a:r>
              <a:rPr lang="fr-FR" dirty="0"/>
              <a:t>Le rattachement hiérarchique du pool</a:t>
            </a:r>
          </a:p>
        </p:txBody>
      </p:sp>
      <p:sp>
        <p:nvSpPr>
          <p:cNvPr id="3" name="Sous-titre 2">
            <a:extLst>
              <a:ext uri="{FF2B5EF4-FFF2-40B4-BE49-F238E27FC236}">
                <a16:creationId xmlns:a16="http://schemas.microsoft.com/office/drawing/2014/main" id="{91B4E6FB-B3D3-FC27-E405-9ED0B2DC65AF}"/>
              </a:ext>
            </a:extLst>
          </p:cNvPr>
          <p:cNvSpPr>
            <a:spLocks noGrp="1"/>
          </p:cNvSpPr>
          <p:nvPr>
            <p:ph type="subTitle" idx="1"/>
          </p:nvPr>
        </p:nvSpPr>
        <p:spPr>
          <a:xfrm>
            <a:off x="278383" y="1148386"/>
            <a:ext cx="9882634" cy="887611"/>
          </a:xfrm>
        </p:spPr>
        <p:txBody>
          <a:bodyPr>
            <a:noAutofit/>
          </a:bodyPr>
          <a:lstStyle/>
          <a:p>
            <a:r>
              <a:rPr lang="fr-FR"/>
              <a:t>Le  maintien des passerelles entre activités de La Fabrique apparaît comme prioritaire, que ce soit du point de vue de l’intérêt du travail, de  la préservation de la santé physique et mentale comme de l’attachement des techniciens à ce dispositif</a:t>
            </a:r>
            <a:endParaRPr lang="fr-FR" sz="1200"/>
          </a:p>
        </p:txBody>
      </p:sp>
      <p:sp>
        <p:nvSpPr>
          <p:cNvPr id="4" name="Espace réservé du contenu 3">
            <a:extLst>
              <a:ext uri="{FF2B5EF4-FFF2-40B4-BE49-F238E27FC236}">
                <a16:creationId xmlns:a16="http://schemas.microsoft.com/office/drawing/2014/main" id="{DC5E35C2-F5F7-5C23-9190-8CAEFD25C09C}"/>
              </a:ext>
            </a:extLst>
          </p:cNvPr>
          <p:cNvSpPr>
            <a:spLocks noGrp="1"/>
          </p:cNvSpPr>
          <p:nvPr>
            <p:ph sz="quarter" idx="13"/>
          </p:nvPr>
        </p:nvSpPr>
        <p:spPr>
          <a:xfrm>
            <a:off x="508274" y="2299565"/>
            <a:ext cx="9096900" cy="5008659"/>
          </a:xfrm>
        </p:spPr>
        <p:txBody>
          <a:bodyPr>
            <a:normAutofit/>
          </a:bodyPr>
          <a:lstStyle/>
          <a:p>
            <a:r>
              <a:rPr lang="fr-FR" b="1"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Le rattachement du pool à La Fabrique permettrait de lever toute ambiguïté et tout obstacle à cet objectif, et aurait les avantages de :</a:t>
            </a:r>
          </a:p>
          <a:p>
            <a:pPr marL="742950" lvl="1" indent="-285750" algn="just">
              <a:lnSpc>
                <a:spcPct val="110000"/>
              </a:lnSpc>
              <a:spcBef>
                <a:spcPts val="300"/>
              </a:spcBef>
              <a:spcAft>
                <a:spcPts val="300"/>
              </a:spcAft>
              <a:buFont typeface="Courier New" panose="02070309020205020404" pitchFamily="49" charset="0"/>
              <a:buChar char="o"/>
            </a:pPr>
            <a:r>
              <a:rPr lang="fr-FR" sz="12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Correspondre aux souhaits des salariés et de leurs responsables, tout en répondant à des équilibres dans les contraintes professionnelles </a:t>
            </a:r>
          </a:p>
          <a:p>
            <a:pPr marL="742950" lvl="1" indent="-285750" algn="just">
              <a:lnSpc>
                <a:spcPct val="110000"/>
              </a:lnSpc>
              <a:spcBef>
                <a:spcPts val="300"/>
              </a:spcBef>
              <a:spcAft>
                <a:spcPts val="300"/>
              </a:spcAft>
              <a:buFont typeface="Courier New" panose="02070309020205020404" pitchFamily="49" charset="0"/>
              <a:buChar char="o"/>
            </a:pPr>
            <a:r>
              <a:rPr lang="fr-FR" sz="12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D’éviter les risques du transfert au Réseau dans un contexte où celui-ci a déjà à conduire de nombreux projets ; sans compter que le projet de rattachement soulève des inquiétudes sur l’intégration des salariés transférés dans les plannings de tournages légers réalisés par les équipes du Réseau, dans la logique d’un fonctionnement en zone géographique</a:t>
            </a:r>
          </a:p>
          <a:p>
            <a:pPr marL="742950" lvl="1" indent="-285750" algn="just">
              <a:lnSpc>
                <a:spcPct val="110000"/>
              </a:lnSpc>
              <a:spcBef>
                <a:spcPts val="300"/>
              </a:spcBef>
              <a:spcAft>
                <a:spcPts val="300"/>
              </a:spcAft>
              <a:buFont typeface="Courier New" panose="02070309020205020404" pitchFamily="49" charset="0"/>
              <a:buChar char="o"/>
            </a:pPr>
            <a:r>
              <a:rPr lang="fr-FR" sz="12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D’être en conformité avec l’opposition des techniciens de La Fabrique de toute passerelle avec des activités de plateau du Réseau</a:t>
            </a:r>
          </a:p>
          <a:p>
            <a:pPr marL="742950" lvl="1" indent="-285750" algn="just">
              <a:lnSpc>
                <a:spcPct val="110000"/>
              </a:lnSpc>
              <a:spcBef>
                <a:spcPts val="300"/>
              </a:spcBef>
              <a:spcAft>
                <a:spcPts val="300"/>
              </a:spcAft>
              <a:buFont typeface="Courier New" panose="02070309020205020404" pitchFamily="49" charset="0"/>
              <a:buChar char="o"/>
            </a:pPr>
            <a:r>
              <a:rPr lang="fr-FR" sz="12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De maintenir la possibilité pour les techniciens du pool d’intervenir sur des tournages pour le national (émissions religieuses notamment) et Paris IDF</a:t>
            </a:r>
          </a:p>
          <a:p>
            <a:pPr marL="742950" lvl="1" indent="-285750" algn="just">
              <a:lnSpc>
                <a:spcPct val="110000"/>
              </a:lnSpc>
              <a:spcBef>
                <a:spcPts val="300"/>
              </a:spcBef>
              <a:spcAft>
                <a:spcPts val="300"/>
              </a:spcAft>
              <a:buFont typeface="Courier New" panose="02070309020205020404" pitchFamily="49" charset="0"/>
              <a:buChar char="o"/>
            </a:pPr>
            <a:r>
              <a:rPr lang="fr-FR" sz="12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De maintenir les liens fonctionnels sur site avec les actuels managers, et permettrait d’éviter l’isolement de certains techniciens (dû aussi aux postes vacants)</a:t>
            </a:r>
          </a:p>
          <a:p>
            <a:pPr marL="457200" lvl="1" indent="-381000">
              <a:buSzPct val="129000"/>
              <a:buFont typeface="Century Gothic"/>
              <a:buChar char="●"/>
            </a:pPr>
            <a:r>
              <a:rPr lang="fr-FR" b="1" dirty="0">
                <a:solidFill>
                  <a:srgbClr val="595959"/>
                </a:solidFill>
                <a:latin typeface="Century Gothic" panose="020B0502020202020204" pitchFamily="34" charset="0"/>
                <a:ea typeface="Calibri" panose="020F0502020204030204" pitchFamily="34" charset="0"/>
                <a:cs typeface="Times New Roman" panose="02020603050405020304" pitchFamily="18" charset="0"/>
              </a:rPr>
              <a:t>Le rattachement hiérarchique au DR Bretagne est à discuter</a:t>
            </a:r>
          </a:p>
          <a:p>
            <a:pPr marL="914400" lvl="2" indent="-381000">
              <a:buFont typeface="Courier New" panose="02070309020205020404" pitchFamily="49" charset="0"/>
              <a:buChar char="o"/>
            </a:pPr>
            <a:r>
              <a:rPr lang="fr-FR" dirty="0">
                <a:solidFill>
                  <a:srgbClr val="595959"/>
                </a:solidFill>
                <a:latin typeface="Century Gothic" panose="020B0502020202020204" pitchFamily="34" charset="0"/>
                <a:ea typeface="Calibri" panose="020F0502020204030204" pitchFamily="34" charset="0"/>
                <a:cs typeface="Times New Roman" panose="02020603050405020304" pitchFamily="18" charset="0"/>
              </a:rPr>
              <a:t>Pour la clarté des liens hiérarchiques et fonctionnels</a:t>
            </a:r>
          </a:p>
        </p:txBody>
      </p:sp>
    </p:spTree>
    <p:extLst>
      <p:ext uri="{BB962C8B-B14F-4D97-AF65-F5344CB8AC3E}">
        <p14:creationId xmlns:p14="http://schemas.microsoft.com/office/powerpoint/2010/main" val="691091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8C7CC3-2714-42F9-7CB0-1644D5C0EC87}"/>
              </a:ext>
            </a:extLst>
          </p:cNvPr>
          <p:cNvSpPr>
            <a:spLocks noGrp="1"/>
          </p:cNvSpPr>
          <p:nvPr>
            <p:ph type="title" idx="2"/>
          </p:nvPr>
        </p:nvSpPr>
        <p:spPr/>
        <p:txBody>
          <a:bodyPr/>
          <a:lstStyle/>
          <a:p>
            <a:r>
              <a:rPr lang="fr-FR"/>
              <a:t>Doter le pool de ses propres moyens de fonctionnement </a:t>
            </a:r>
          </a:p>
        </p:txBody>
      </p:sp>
      <p:sp>
        <p:nvSpPr>
          <p:cNvPr id="3" name="Sous-titre 2">
            <a:extLst>
              <a:ext uri="{FF2B5EF4-FFF2-40B4-BE49-F238E27FC236}">
                <a16:creationId xmlns:a16="http://schemas.microsoft.com/office/drawing/2014/main" id="{168969BF-1299-DFDC-37A6-F64705DE26C9}"/>
              </a:ext>
            </a:extLst>
          </p:cNvPr>
          <p:cNvSpPr>
            <a:spLocks noGrp="1"/>
          </p:cNvSpPr>
          <p:nvPr>
            <p:ph type="subTitle" idx="1"/>
          </p:nvPr>
        </p:nvSpPr>
        <p:spPr/>
        <p:txBody>
          <a:bodyPr/>
          <a:lstStyle/>
          <a:p>
            <a:r>
              <a:rPr lang="fr-FR" dirty="0"/>
              <a:t>Le fonctionnement en équipe stable doit être favorisé</a:t>
            </a:r>
          </a:p>
        </p:txBody>
      </p:sp>
      <p:sp>
        <p:nvSpPr>
          <p:cNvPr id="4" name="Espace réservé du contenu 3">
            <a:extLst>
              <a:ext uri="{FF2B5EF4-FFF2-40B4-BE49-F238E27FC236}">
                <a16:creationId xmlns:a16="http://schemas.microsoft.com/office/drawing/2014/main" id="{CB4FB611-9AA6-69C3-1587-FC09873FD4AD}"/>
              </a:ext>
            </a:extLst>
          </p:cNvPr>
          <p:cNvSpPr>
            <a:spLocks noGrp="1"/>
          </p:cNvSpPr>
          <p:nvPr>
            <p:ph sz="quarter" idx="13"/>
          </p:nvPr>
        </p:nvSpPr>
        <p:spPr>
          <a:xfrm>
            <a:off x="771511" y="1923225"/>
            <a:ext cx="8580308" cy="5008659"/>
          </a:xfrm>
        </p:spPr>
        <p:txBody>
          <a:bodyPr/>
          <a:lstStyle/>
          <a:p>
            <a:r>
              <a:rPr lang="fr-FR" b="1" dirty="0"/>
              <a:t>Définir les besoins en postes </a:t>
            </a:r>
            <a:r>
              <a:rPr lang="fr-FR" dirty="0"/>
              <a:t>de manière à ce que le pool ait les moyens de fonctionner</a:t>
            </a:r>
          </a:p>
          <a:p>
            <a:pPr lvl="1"/>
            <a:r>
              <a:rPr lang="fr-FR" sz="1200" dirty="0"/>
              <a:t>Notamment le nombre de techniciens apparait comme sous-estimé</a:t>
            </a:r>
          </a:p>
          <a:p>
            <a:r>
              <a:rPr lang="fr-FR" b="1" dirty="0"/>
              <a:t>Pourvoir les postes vacants par des salariés permanents</a:t>
            </a:r>
          </a:p>
          <a:p>
            <a:pPr lvl="1"/>
            <a:r>
              <a:rPr lang="fr-FR" sz="1200" dirty="0"/>
              <a:t>Les équipes doivent être complètes de manière à contribuer au fonctionnement en collectif de travail, en lien avec un des risques relevés dans le DUERP (« Maintenir si possible la même équipe sur un même tournage ». </a:t>
            </a:r>
          </a:p>
          <a:p>
            <a:pPr marL="457200" lvl="1" indent="-381000">
              <a:buSzPct val="129000"/>
              <a:buFont typeface="Century Gothic"/>
              <a:buChar char="●"/>
            </a:pPr>
            <a:r>
              <a:rPr lang="fr-FR" b="1" dirty="0"/>
              <a:t>Consolider la coopération au sein du pool pour prévenir les risques de conflit</a:t>
            </a:r>
          </a:p>
          <a:p>
            <a:pPr marL="360363" lvl="1" indent="0" algn="just">
              <a:lnSpc>
                <a:spcPct val="95000"/>
              </a:lnSpc>
              <a:spcAft>
                <a:spcPts val="600"/>
              </a:spcAft>
              <a:buSzPct val="129000"/>
              <a:buNone/>
            </a:pPr>
            <a:r>
              <a:rPr lang="fr-FR" sz="1300" dirty="0">
                <a:solidFill>
                  <a:srgbClr val="595959"/>
                </a:solidFill>
                <a:latin typeface="Century Gothic" panose="020B0502020202020204" pitchFamily="34" charset="0"/>
                <a:cs typeface="Times New Roman" panose="02020603050405020304" pitchFamily="18" charset="0"/>
              </a:rPr>
              <a:t>La création du pool pourrait améliorer le pilotage pour tout ce qui concerne la régulation, la transmission d’informations et la coordination interne. Ce pourrait être une occasion de prendre en compte une vision globale des besoins d’un tournage, de soigner les temps de préparation (ne serait-ce que la transmission d’information sur les conditions du tournage). Ce risque est relevé dans le DUERP.</a:t>
            </a:r>
          </a:p>
          <a:p>
            <a:pPr marL="360363" lvl="1" indent="0" algn="just">
              <a:lnSpc>
                <a:spcPct val="95000"/>
              </a:lnSpc>
              <a:spcAft>
                <a:spcPts val="600"/>
              </a:spcAft>
              <a:buSzPct val="129000"/>
              <a:buNone/>
            </a:pPr>
            <a:r>
              <a:rPr lang="fr-FR" sz="1300" dirty="0">
                <a:solidFill>
                  <a:srgbClr val="595959"/>
                </a:solidFill>
                <a:latin typeface="Century Gothic" panose="020B0502020202020204" pitchFamily="34" charset="0"/>
                <a:cs typeface="Times New Roman" panose="02020603050405020304" pitchFamily="18" charset="0"/>
              </a:rPr>
              <a:t>Pour ce faire, le rôle du responsable de pool sera crucial, sachant que le rôle de la CAR dans les arbitrages de planification vient compliquer le dispositif.</a:t>
            </a:r>
          </a:p>
          <a:p>
            <a:pPr marL="360363" lvl="1" indent="0" algn="just">
              <a:lnSpc>
                <a:spcPct val="95000"/>
              </a:lnSpc>
              <a:spcAft>
                <a:spcPts val="600"/>
              </a:spcAft>
              <a:buSzPct val="129000"/>
              <a:buNone/>
            </a:pPr>
            <a:r>
              <a:rPr lang="fr-FR" sz="1300" dirty="0">
                <a:solidFill>
                  <a:srgbClr val="595959"/>
                </a:solidFill>
                <a:latin typeface="Century Gothic" panose="020B0502020202020204" pitchFamily="34" charset="0"/>
                <a:cs typeface="Times New Roman" panose="02020603050405020304" pitchFamily="18" charset="0"/>
              </a:rPr>
              <a:t>Néanmoins, il est tout autant crucial de sensibiliser les personnels à cette activité, aux contraintes des uns et des autres tout au long de la chaine de préparation, d’organisation et de réalisation, ainsi qu’à la connaissance des compétences et expériences des salariés qui la réalisent, en perspective de prévenir les risques de conflits. </a:t>
            </a:r>
          </a:p>
          <a:p>
            <a:pPr marL="76200" lvl="1" indent="0">
              <a:buSzPct val="129000"/>
              <a:buNone/>
            </a:pPr>
            <a:endParaRPr lang="fr-FR" dirty="0"/>
          </a:p>
          <a:p>
            <a:pPr marL="457200" lvl="1" indent="-381000">
              <a:buSzPct val="129000"/>
              <a:buFont typeface="Century Gothic"/>
              <a:buChar char="●"/>
            </a:pPr>
            <a:endParaRPr lang="fr-FR" dirty="0"/>
          </a:p>
          <a:p>
            <a:pPr marL="914400" lvl="2" indent="-381000">
              <a:buFont typeface="Century Gothic"/>
              <a:buChar char="●"/>
            </a:pPr>
            <a:endParaRPr lang="fr-FR" dirty="0"/>
          </a:p>
        </p:txBody>
      </p:sp>
    </p:spTree>
    <p:extLst>
      <p:ext uri="{BB962C8B-B14F-4D97-AF65-F5344CB8AC3E}">
        <p14:creationId xmlns:p14="http://schemas.microsoft.com/office/powerpoint/2010/main" val="4171316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82627-3746-BA70-7C2C-C04E2EBDA0B4}"/>
              </a:ext>
            </a:extLst>
          </p:cNvPr>
          <p:cNvSpPr>
            <a:spLocks noGrp="1"/>
          </p:cNvSpPr>
          <p:nvPr>
            <p:ph type="title" idx="2"/>
          </p:nvPr>
        </p:nvSpPr>
        <p:spPr/>
        <p:txBody>
          <a:bodyPr>
            <a:normAutofit fontScale="90000"/>
          </a:bodyPr>
          <a:lstStyle/>
          <a:p>
            <a:r>
              <a:rPr lang="fr-FR"/>
              <a:t>Renoncer au transfert d’office pour que tous les salariés se voient proposer plusieurs options</a:t>
            </a:r>
          </a:p>
        </p:txBody>
      </p:sp>
      <p:sp>
        <p:nvSpPr>
          <p:cNvPr id="3" name="Sous-titre 2">
            <a:extLst>
              <a:ext uri="{FF2B5EF4-FFF2-40B4-BE49-F238E27FC236}">
                <a16:creationId xmlns:a16="http://schemas.microsoft.com/office/drawing/2014/main" id="{1497F1EE-D490-CCD6-384F-D4959B41E28A}"/>
              </a:ext>
            </a:extLst>
          </p:cNvPr>
          <p:cNvSpPr>
            <a:spLocks noGrp="1"/>
          </p:cNvSpPr>
          <p:nvPr>
            <p:ph type="subTitle" idx="1"/>
          </p:nvPr>
        </p:nvSpPr>
        <p:spPr/>
        <p:txBody>
          <a:bodyPr/>
          <a:lstStyle/>
          <a:p>
            <a:r>
              <a:rPr lang="fr-FR"/>
              <a:t>Le transfert d’office des techniciens, une règle et des exceptions</a:t>
            </a:r>
          </a:p>
          <a:p>
            <a:endParaRPr lang="fr-FR"/>
          </a:p>
        </p:txBody>
      </p:sp>
      <p:sp>
        <p:nvSpPr>
          <p:cNvPr id="4" name="Espace réservé du contenu 3">
            <a:extLst>
              <a:ext uri="{FF2B5EF4-FFF2-40B4-BE49-F238E27FC236}">
                <a16:creationId xmlns:a16="http://schemas.microsoft.com/office/drawing/2014/main" id="{8FDD2E58-4DA4-4173-F679-BABBEE287276}"/>
              </a:ext>
            </a:extLst>
          </p:cNvPr>
          <p:cNvSpPr>
            <a:spLocks noGrp="1"/>
          </p:cNvSpPr>
          <p:nvPr>
            <p:ph sz="quarter" idx="14"/>
          </p:nvPr>
        </p:nvSpPr>
        <p:spPr>
          <a:xfrm>
            <a:off x="355873" y="1770825"/>
            <a:ext cx="4146854" cy="5281139"/>
          </a:xfrm>
        </p:spPr>
        <p:txBody>
          <a:bodyPr>
            <a:normAutofit lnSpcReduction="10000"/>
          </a:bodyPr>
          <a:lstStyle/>
          <a:p>
            <a:pPr algn="just">
              <a:lnSpc>
                <a:spcPct val="115000"/>
              </a:lnSpc>
              <a:spcBef>
                <a:spcPts val="600"/>
              </a:spcBef>
              <a:spcAft>
                <a:spcPts val="600"/>
              </a:spcAft>
            </a:pPr>
            <a:r>
              <a:rPr lang="fr-FR" sz="1500" b="1"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La règle </a:t>
            </a:r>
          </a:p>
          <a:p>
            <a:pPr lvl="1" algn="just">
              <a:spcBef>
                <a:spcPts val="600"/>
              </a:spcBef>
              <a:spcAft>
                <a:spcPts val="600"/>
              </a:spcAft>
            </a:pPr>
            <a:r>
              <a:rPr lang="fr-FR" sz="13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P</a:t>
            </a:r>
            <a:r>
              <a:rPr lang="fr-FR" sz="13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ar décision de la Direction, le projet prévoit que des salariés soient transférés d’office avec leur poste, ceux dont l’activité est dite « dédiée » aux tournages en équipe légère. Cette règle s’applique à 7 techniciens </a:t>
            </a:r>
            <a:endParaRPr lang="fr-FR" sz="1300" dirty="0">
              <a:latin typeface="Century Gothic" panose="020B0502020202020204" pitchFamily="34" charset="0"/>
            </a:endParaRPr>
          </a:p>
          <a:p>
            <a:r>
              <a:rPr lang="fr-FR" sz="1500" b="1" dirty="0"/>
              <a:t>Les exceptions</a:t>
            </a:r>
          </a:p>
          <a:p>
            <a:pPr lvl="1"/>
            <a:r>
              <a:rPr lang="fr-FR" sz="1300" dirty="0"/>
              <a:t>Ceux qui ont une activité dédiée et ne sont pas transférés : salariés des fonctions supports, 1 éclairagiste</a:t>
            </a:r>
          </a:p>
          <a:p>
            <a:pPr lvl="1"/>
            <a:r>
              <a:rPr lang="fr-FR" sz="1300" dirty="0"/>
              <a:t>Ceux qui n’ont pas d’activité dédiée et sont transférés : éclairagiste de Strasbourg, 1 OPV de Rennes (2 OPV concernés, on ne sait pas lequel est transféré)</a:t>
            </a:r>
          </a:p>
          <a:p>
            <a:endParaRPr lang="fr-FR" dirty="0"/>
          </a:p>
          <a:p>
            <a:pPr lvl="1">
              <a:buFont typeface="Wingdings" panose="05000000000000000000" pitchFamily="2" charset="2"/>
              <a:buChar char="Ø"/>
            </a:pPr>
            <a:r>
              <a:rPr lang="fr-FR" b="1" dirty="0"/>
              <a:t>Des</a:t>
            </a:r>
            <a:r>
              <a:rPr lang="fr-FR" dirty="0"/>
              <a:t> </a:t>
            </a:r>
            <a:r>
              <a:rPr lang="fr-FR" b="1" dirty="0"/>
              <a:t>problèmes d’équité entre salariés </a:t>
            </a:r>
          </a:p>
          <a:p>
            <a:endParaRPr lang="fr-FR" dirty="0"/>
          </a:p>
        </p:txBody>
      </p:sp>
      <p:sp>
        <p:nvSpPr>
          <p:cNvPr id="5" name="Espace réservé du contenu 4">
            <a:extLst>
              <a:ext uri="{FF2B5EF4-FFF2-40B4-BE49-F238E27FC236}">
                <a16:creationId xmlns:a16="http://schemas.microsoft.com/office/drawing/2014/main" id="{30173B5A-DA84-5979-014C-35D0D34975D2}"/>
              </a:ext>
            </a:extLst>
          </p:cNvPr>
          <p:cNvSpPr>
            <a:spLocks noGrp="1"/>
          </p:cNvSpPr>
          <p:nvPr>
            <p:ph sz="quarter" idx="15"/>
          </p:nvPr>
        </p:nvSpPr>
        <p:spPr>
          <a:xfrm>
            <a:off x="4738255" y="1770824"/>
            <a:ext cx="5237017" cy="5281140"/>
          </a:xfrm>
        </p:spPr>
        <p:txBody>
          <a:bodyPr>
            <a:normAutofit fontScale="62500" lnSpcReduction="20000"/>
          </a:bodyPr>
          <a:lstStyle/>
          <a:p>
            <a:r>
              <a:rPr lang="fr-FR" sz="2000" b="1" dirty="0"/>
              <a:t>Proposition d’un entretien individuel RH  pour tous les salariés </a:t>
            </a:r>
          </a:p>
          <a:p>
            <a:pPr marL="360363" indent="0" algn="just">
              <a:lnSpc>
                <a:spcPct val="115000"/>
              </a:lnSpc>
              <a:spcBef>
                <a:spcPts val="600"/>
              </a:spcBef>
              <a:spcAft>
                <a:spcPts val="600"/>
              </a:spcAft>
              <a:buNone/>
            </a:pPr>
            <a:r>
              <a:rPr lang="fr-FR" sz="1900"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C</a:t>
            </a:r>
            <a:r>
              <a:rPr lang="fr-FR" sz="19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ompte tenu de la dégradation des conditions de travail qui dure depuis plusieurs années, et de l’effet anxiogène et dévastateur qu’a eu l’annonce du projet sur des techniciens parfois en fin de carrière,</a:t>
            </a:r>
            <a:r>
              <a:rPr lang="fr-FR" sz="1900" b="1"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 chaque technicien doit bénéficier d’un entretien individuel qui lui permette de choisir la suite de son parcours professionnel.</a:t>
            </a:r>
            <a:r>
              <a:rPr lang="fr-FR" sz="19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 </a:t>
            </a:r>
          </a:p>
          <a:p>
            <a:pPr marL="360363" indent="0" algn="just">
              <a:lnSpc>
                <a:spcPct val="115000"/>
              </a:lnSpc>
              <a:spcBef>
                <a:spcPts val="600"/>
              </a:spcBef>
              <a:spcAft>
                <a:spcPts val="600"/>
              </a:spcAft>
              <a:buNone/>
            </a:pPr>
            <a:r>
              <a:rPr lang="fr-FR" sz="19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Toutes les options possibles </a:t>
            </a:r>
            <a:r>
              <a:rPr lang="fr-FR" sz="1900" b="1" dirty="0">
                <a:solidFill>
                  <a:srgbClr val="595959"/>
                </a:solidFill>
                <a:latin typeface="Century Gothic" panose="020B0502020202020204" pitchFamily="34" charset="0"/>
                <a:ea typeface="Times New Roman" panose="02020603050405020304" pitchFamily="18" charset="0"/>
                <a:cs typeface="Times New Roman" panose="02020603050405020304" pitchFamily="18" charset="0"/>
              </a:rPr>
              <a:t>doivent être ouvertes : </a:t>
            </a:r>
            <a:endParaRPr lang="fr-FR" sz="19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1257300" lvl="2" algn="just">
              <a:lnSpc>
                <a:spcPct val="110000"/>
              </a:lnSpc>
              <a:spcAft>
                <a:spcPts val="300"/>
              </a:spcAft>
              <a:buFont typeface="Courier New" panose="02070309020205020404" pitchFamily="49" charset="0"/>
              <a:buChar char="o"/>
            </a:pPr>
            <a:r>
              <a:rPr lang="fr-FR" sz="19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transfert au pool, avec maintien de la rémunération </a:t>
            </a:r>
          </a:p>
          <a:p>
            <a:pPr marL="1257300" lvl="2" algn="just">
              <a:lnSpc>
                <a:spcPct val="110000"/>
              </a:lnSpc>
              <a:spcAft>
                <a:spcPts val="300"/>
              </a:spcAft>
              <a:buFont typeface="Courier New" panose="02070309020205020404" pitchFamily="49" charset="0"/>
              <a:buChar char="o"/>
            </a:pPr>
            <a:r>
              <a:rPr lang="fr-FR" sz="19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orientation vers une autre activité au sein de La Fabrique, avec un accompagnement en termes de formation et de maintien de la rémunération </a:t>
            </a:r>
          </a:p>
          <a:p>
            <a:pPr marL="1257300" lvl="2" algn="just">
              <a:lnSpc>
                <a:spcPct val="110000"/>
              </a:lnSpc>
              <a:spcAft>
                <a:spcPts val="300"/>
              </a:spcAft>
              <a:buFont typeface="Courier New" panose="02070309020205020404" pitchFamily="49" charset="0"/>
              <a:buChar char="o"/>
            </a:pPr>
            <a:r>
              <a:rPr lang="fr-FR" sz="1900" dirty="0">
                <a:solidFill>
                  <a:srgbClr val="595959"/>
                </a:solidFill>
                <a:effectLst/>
                <a:latin typeface="Century Gothic" panose="020B0502020202020204" pitchFamily="34" charset="0"/>
                <a:ea typeface="Calibri" panose="020F0502020204030204" pitchFamily="34" charset="0"/>
                <a:cs typeface="Times New Roman" panose="02020603050405020304" pitchFamily="18" charset="0"/>
              </a:rPr>
              <a:t>départ de l’entreprise (rupture conventionnelle). </a:t>
            </a:r>
          </a:p>
          <a:p>
            <a:pPr marL="360363" lvl="2" indent="0" algn="just">
              <a:spcBef>
                <a:spcPts val="600"/>
              </a:spcBef>
              <a:spcAft>
                <a:spcPts val="600"/>
              </a:spcAft>
              <a:buNone/>
            </a:pPr>
            <a:r>
              <a:rPr lang="fr-FR" sz="1900" dirty="0">
                <a:solidFill>
                  <a:srgbClr val="595959"/>
                </a:solidFill>
                <a:latin typeface="Century Gothic" panose="020B0502020202020204" pitchFamily="34" charset="0"/>
                <a:cs typeface="Times New Roman" panose="02020603050405020304" pitchFamily="18" charset="0"/>
              </a:rPr>
              <a:t>Il en va de même pour </a:t>
            </a:r>
            <a:r>
              <a:rPr lang="fr-FR" sz="1900" b="1" dirty="0">
                <a:solidFill>
                  <a:srgbClr val="595959"/>
                </a:solidFill>
                <a:latin typeface="Century Gothic" panose="020B0502020202020204" pitchFamily="34" charset="0"/>
                <a:cs typeface="Times New Roman" panose="02020603050405020304" pitchFamily="18" charset="0"/>
              </a:rPr>
              <a:t>les salariés des fonctions supports</a:t>
            </a:r>
            <a:r>
              <a:rPr lang="fr-FR" sz="1900" dirty="0">
                <a:solidFill>
                  <a:srgbClr val="595959"/>
                </a:solidFill>
                <a:latin typeface="Century Gothic" panose="020B0502020202020204" pitchFamily="34" charset="0"/>
                <a:cs typeface="Times New Roman" panose="02020603050405020304" pitchFamily="18" charset="0"/>
              </a:rPr>
              <a:t>, qui se déclarent soucieux quant aux activités complémentaires qu’on va leur proposer ou quant à leur réorientation. </a:t>
            </a:r>
          </a:p>
          <a:p>
            <a:r>
              <a:rPr lang="fr-FR" sz="2000" b="1" dirty="0"/>
              <a:t>Informer du projet tous les salariés </a:t>
            </a:r>
          </a:p>
          <a:p>
            <a:pPr lvl="1"/>
            <a:r>
              <a:rPr lang="fr-FR" sz="1900" dirty="0">
                <a:latin typeface="Century Gothic" panose="020B0502020202020204" pitchFamily="34" charset="0"/>
              </a:rPr>
              <a:t>Tous les salariés concernés par des passerelles TL doivent être informés. Certains ont en effet une activité très partielle pour les tournages légers et vont la perdre, ce qui constitue une modification de leur activité</a:t>
            </a:r>
          </a:p>
        </p:txBody>
      </p:sp>
    </p:spTree>
    <p:extLst>
      <p:ext uri="{BB962C8B-B14F-4D97-AF65-F5344CB8AC3E}">
        <p14:creationId xmlns:p14="http://schemas.microsoft.com/office/powerpoint/2010/main" val="438323257"/>
      </p:ext>
    </p:extLst>
  </p:cSld>
  <p:clrMapOvr>
    <a:masterClrMapping/>
  </p:clrMapOvr>
</p:sld>
</file>

<file path=ppt/theme/theme1.xml><?xml version="1.0" encoding="utf-8"?>
<a:theme xmlns:a="http://schemas.openxmlformats.org/drawingml/2006/main" name="0_Couvertures">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HARTE RAPPORTS 3E_Août 2022" id="{D8AF20E7-5BC7-2B4F-BC86-4D663DA6BA0E}" vid="{269009E1-86DF-674D-8415-A794A5A53F61}"/>
    </a:ext>
  </a:extLst>
</a:theme>
</file>

<file path=ppt/theme/theme2.xml><?xml version="1.0" encoding="utf-8"?>
<a:theme xmlns:a="http://schemas.openxmlformats.org/drawingml/2006/main" name="00_Introduction">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ARTE RAPPORTS 3E_Août 2022" id="{D8AF20E7-5BC7-2B4F-BC86-4D663DA6BA0E}" vid="{0408A44E-700A-624F-BABB-CC0714723D1D}"/>
    </a:ext>
  </a:extLst>
</a:theme>
</file>

<file path=ppt/theme/theme3.xml><?xml version="1.0" encoding="utf-8"?>
<a:theme xmlns:a="http://schemas.openxmlformats.org/drawingml/2006/main" name="01_Partie 1">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headEnd type="none" w="med" len="med"/>
          <a:tailEnd type="arrow" w="med" len="med"/>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HARTE RAPPORTS 3E_Août 2022" id="{D8AF20E7-5BC7-2B4F-BC86-4D663DA6BA0E}" vid="{B3536AC1-7797-3B4C-9553-05FFC0BB9C9F}"/>
    </a:ext>
  </a:extLst>
</a:theme>
</file>

<file path=ppt/theme/theme4.xml><?xml version="1.0" encoding="utf-8"?>
<a:theme xmlns:a="http://schemas.openxmlformats.org/drawingml/2006/main" name="02_Partie 2">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headEnd type="none" w="med" len="med"/>
          <a:tailEnd type="arrow" w="med" len="med"/>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HARTE RAPPORTS 3E_Août 2022" id="{D8AF20E7-5BC7-2B4F-BC86-4D663DA6BA0E}" vid="{B809EE97-3F74-A044-8FC2-4873CD23E088}"/>
    </a:ext>
  </a:extLst>
</a:theme>
</file>

<file path=ppt/theme/theme5.xml><?xml version="1.0" encoding="utf-8"?>
<a:theme xmlns:a="http://schemas.openxmlformats.org/drawingml/2006/main" name="03_Partie 3">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headEnd type="none" w="med" len="med"/>
          <a:tailEnd type="arrow" w="med" len="med"/>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HARTE RAPPORTS 3E_Août 2022" id="{D8AF20E7-5BC7-2B4F-BC86-4D663DA6BA0E}" vid="{AF856B5E-0045-8348-A80E-8828C5367D4E}"/>
    </a:ext>
  </a:extLst>
</a:theme>
</file>

<file path=ppt/theme/theme6.xml><?xml version="1.0" encoding="utf-8"?>
<a:theme xmlns:a="http://schemas.openxmlformats.org/drawingml/2006/main" name="04_ Partie 4">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headEnd type="none" w="med" len="med"/>
          <a:tailEnd type="arrow" w="med" len="med"/>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HARTE RAPPORTS 3E_Août 2022" id="{D8AF20E7-5BC7-2B4F-BC86-4D663DA6BA0E}" vid="{5F1B70E0-6592-E745-9D97-445A00CFE4DF}"/>
    </a:ext>
  </a:extLst>
</a:theme>
</file>

<file path=ppt/theme/theme7.xml><?xml version="1.0" encoding="utf-8"?>
<a:theme xmlns:a="http://schemas.openxmlformats.org/drawingml/2006/main" name="05_Partie 5">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headEnd type="none" w="med" len="med"/>
          <a:tailEnd type="arrow" w="med" len="med"/>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HARTE RAPPORTS 3E_Août 2022" id="{D8AF20E7-5BC7-2B4F-BC86-4D663DA6BA0E}" vid="{711D7ADD-6803-3B46-83F7-336B6C8B5BA5}"/>
    </a:ext>
  </a:extLst>
</a:theme>
</file>

<file path=ppt/theme/theme8.xml><?xml version="1.0" encoding="utf-8"?>
<a:theme xmlns:a="http://schemas.openxmlformats.org/drawingml/2006/main" name="2_Partie 1">
  <a:themeElements>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2"/>
          </a:solidFill>
          <a:headEnd type="none" w="med" len="med"/>
          <a:tailEnd type="arrow" w="med" len="med"/>
        </a:ln>
      </a:spPr>
      <a:bodyPr rtlCol="0" anchor="ctr"/>
      <a:lstStyle>
        <a:defPPr algn="ctr">
          <a:defRPr dirty="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2"/>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HARTE RAPPORTS 3E_Août 2022" id="{D8AF20E7-5BC7-2B4F-BC86-4D663DA6BA0E}" vid="{B3536AC1-7797-3B4C-9553-05FFC0BB9C9F}"/>
    </a:ext>
  </a:ext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hartre 3E">
    <a:dk1>
      <a:sysClr val="windowText" lastClr="000000"/>
    </a:dk1>
    <a:lt1>
      <a:sysClr val="window" lastClr="FFFFFF"/>
    </a:lt1>
    <a:dk2>
      <a:srgbClr val="FC4128"/>
    </a:dk2>
    <a:lt2>
      <a:srgbClr val="E6D748"/>
    </a:lt2>
    <a:accent1>
      <a:srgbClr val="69A3F5"/>
    </a:accent1>
    <a:accent2>
      <a:srgbClr val="5CA757"/>
    </a:accent2>
    <a:accent3>
      <a:srgbClr val="7E45AA"/>
    </a:accent3>
    <a:accent4>
      <a:srgbClr val="F3A89B"/>
    </a:accent4>
    <a:accent5>
      <a:srgbClr val="F1ECB0"/>
    </a:accent5>
    <a:accent6>
      <a:srgbClr val="BACFF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b89b2bb-3a17-4225-a737-5a21117a1088" xsi:nil="true"/>
    <_Flow_SignoffStatus xmlns="8d0833a9-a90a-430f-9b43-ecf3f37f0ac4" xsi:nil="true"/>
    <lcf76f155ced4ddcb4097134ff3c332f xmlns="8d0833a9-a90a-430f-9b43-ecf3f37f0ac4">
      <Terms xmlns="http://schemas.microsoft.com/office/infopath/2007/PartnerControls"/>
    </lcf76f155ced4ddcb4097134ff3c332f>
    <date xmlns="8d0833a9-a90a-430f-9b43-ecf3f37f0ac4">2022-11-03T16:08:36+00:00</da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D920751DFEB847A270D4EC661AC416" ma:contentTypeVersion="28" ma:contentTypeDescription="Crée un document." ma:contentTypeScope="" ma:versionID="e923c3b138cbb58351974c1e17c79297">
  <xsd:schema xmlns:xsd="http://www.w3.org/2001/XMLSchema" xmlns:xs="http://www.w3.org/2001/XMLSchema" xmlns:p="http://schemas.microsoft.com/office/2006/metadata/properties" xmlns:ns2="8d0833a9-a90a-430f-9b43-ecf3f37f0ac4" xmlns:ns3="5b89b2bb-3a17-4225-a737-5a21117a1088" targetNamespace="http://schemas.microsoft.com/office/2006/metadata/properties" ma:root="true" ma:fieldsID="1e96ab1b76e90d48a3a74c66f3fbf2c9" ns2:_="" ns3:_="">
    <xsd:import namespace="8d0833a9-a90a-430f-9b43-ecf3f37f0ac4"/>
    <xsd:import namespace="5b89b2bb-3a17-4225-a737-5a21117a1088"/>
    <xsd:element name="properties">
      <xsd:complexType>
        <xsd:sequence>
          <xsd:element name="documentManagement">
            <xsd:complexType>
              <xsd:all>
                <xsd:element ref="ns2:date"/>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0833a9-a90a-430f-9b43-ecf3f37f0ac4" elementFormDefault="qualified">
    <xsd:import namespace="http://schemas.microsoft.com/office/2006/documentManagement/types"/>
    <xsd:import namespace="http://schemas.microsoft.com/office/infopath/2007/PartnerControls"/>
    <xsd:element name="date" ma:index="3" ma:displayName="date" ma:default="[today]" ma:format="DateOnly" ma:internalName="date" ma:readOnly="false">
      <xsd:simpleType>
        <xsd:restriction base="dms:DateTime"/>
      </xsd:simpleType>
    </xsd:element>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hidden="true"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hidden="true" ma:internalName="MediaServiceOCR" ma:readOnly="true">
      <xsd:simpleType>
        <xsd:restriction base="dms:Note"/>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hidden="true" ma:internalName="MediaServiceKeyPoints" ma:readOnly="true">
      <xsd:simpleType>
        <xsd:restriction base="dms:Note"/>
      </xsd:simpleType>
    </xsd:element>
    <xsd:element name="MediaServiceLocation" ma:index="20" nillable="true" ma:displayName="Location" ma:hidden="true" ma:internalName="MediaServiceLocation" ma:readOnly="true">
      <xsd:simpleType>
        <xsd:restriction base="dms:Text"/>
      </xsd:simpleType>
    </xsd:element>
    <xsd:element name="MediaLengthInSeconds" ma:index="21" nillable="true" ma:displayName="Length (seconds)" ma:hidden="true" ma:internalName="MediaLengthInSeconds" ma:readOnly="true">
      <xsd:simpleType>
        <xsd:restriction base="dms:Unknown"/>
      </xsd:simpleType>
    </xsd:element>
    <xsd:element name="_Flow_SignoffStatus" ma:index="22" nillable="true" ma:displayName="État de validation" ma:hidden="true" ma:internalName="_x00c9_tat_x0020_de_x0020_validation" ma:readOnly="false">
      <xsd:simpleType>
        <xsd:restriction base="dms:Text"/>
      </xsd:simpleType>
    </xsd:element>
    <xsd:element name="lcf76f155ced4ddcb4097134ff3c332f" ma:index="23" nillable="true" ma:taxonomy="true" ma:internalName="lcf76f155ced4ddcb4097134ff3c332f" ma:taxonomyFieldName="MediaServiceImageTags" ma:displayName="Balises d’images" ma:readOnly="false" ma:fieldId="{5cf76f15-5ced-4ddc-b409-7134ff3c332f}" ma:taxonomyMulti="true" ma:sspId="badf643e-836c-4d7b-8aca-24d7d113270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89b2bb-3a17-4225-a737-5a21117a1088" elementFormDefault="qualified">
    <xsd:import namespace="http://schemas.microsoft.com/office/2006/documentManagement/types"/>
    <xsd:import namespace="http://schemas.microsoft.com/office/infopath/2007/PartnerControls"/>
    <xsd:element name="SharedWithUsers" ma:index="9"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Partagé avec détails" ma:hidden="true" ma:internalName="SharedWithDetails" ma:readOnly="true">
      <xsd:simpleType>
        <xsd:restriction base="dms:Note"/>
      </xsd:simpleType>
    </xsd:element>
    <xsd:element name="TaxCatchAll" ma:index="24" nillable="true" ma:displayName="Taxonomy Catch All Column" ma:hidden="true" ma:list="{3f59bb85-7e88-4ec1-a6b2-730222e392c5}" ma:internalName="TaxCatchAll" ma:readOnly="false" ma:showField="CatchAllData" ma:web="5b89b2bb-3a17-4225-a737-5a21117a10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index="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4DF641-962B-4C5E-8C79-248C2D1201E2}">
  <ds:schemaRefs>
    <ds:schemaRef ds:uri="8d0833a9-a90a-430f-9b43-ecf3f37f0ac4"/>
    <ds:schemaRef ds:uri="http://schemas.microsoft.com/office/infopath/2007/PartnerControls"/>
    <ds:schemaRef ds:uri="http://schemas.microsoft.com/office/2006/documentManagement/types"/>
    <ds:schemaRef ds:uri="http://www.w3.org/XML/1998/namespace"/>
    <ds:schemaRef ds:uri="http://purl.org/dc/elements/1.1/"/>
    <ds:schemaRef ds:uri="http://schemas.microsoft.com/office/2006/metadata/properties"/>
    <ds:schemaRef ds:uri="http://purl.org/dc/dcmitype/"/>
    <ds:schemaRef ds:uri="5b89b2bb-3a17-4225-a737-5a21117a1088"/>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81FB04CB-2405-4D72-9351-78C75F84A297}">
  <ds:schemaRefs>
    <ds:schemaRef ds:uri="http://schemas.microsoft.com/sharepoint/v3/contenttype/forms"/>
  </ds:schemaRefs>
</ds:datastoreItem>
</file>

<file path=customXml/itemProps3.xml><?xml version="1.0" encoding="utf-8"?>
<ds:datastoreItem xmlns:ds="http://schemas.openxmlformats.org/officeDocument/2006/customXml" ds:itemID="{E66CB309-8F53-4EA4-97B2-CB3A0C58B27C}">
  <ds:schemaRefs>
    <ds:schemaRef ds:uri="5b89b2bb-3a17-4225-a737-5a21117a1088"/>
    <ds:schemaRef ds:uri="8d0833a9-a90a-430f-9b43-ecf3f37f0a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CHARTE RAPPORTS 3E_Août 2022</Template>
  <TotalTime>314</TotalTime>
  <Words>5393</Words>
  <Application>Microsoft Office PowerPoint</Application>
  <PresentationFormat>Personnalisé</PresentationFormat>
  <Paragraphs>482</Paragraphs>
  <Slides>28</Slides>
  <Notes>2</Notes>
  <HiddenSlides>0</HiddenSlides>
  <MMClips>0</MMClips>
  <ScaleCrop>false</ScaleCrop>
  <HeadingPairs>
    <vt:vector size="6" baseType="variant">
      <vt:variant>
        <vt:lpstr>Polices utilisées</vt:lpstr>
      </vt:variant>
      <vt:variant>
        <vt:i4>10</vt:i4>
      </vt:variant>
      <vt:variant>
        <vt:lpstr>Thème</vt:lpstr>
      </vt:variant>
      <vt:variant>
        <vt:i4>8</vt:i4>
      </vt:variant>
      <vt:variant>
        <vt:lpstr>Titres des diapositives</vt:lpstr>
      </vt:variant>
      <vt:variant>
        <vt:i4>28</vt:i4>
      </vt:variant>
    </vt:vector>
  </HeadingPairs>
  <TitlesOfParts>
    <vt:vector size="46" baseType="lpstr">
      <vt:lpstr>Verdana</vt:lpstr>
      <vt:lpstr>Aptos</vt:lpstr>
      <vt:lpstr>Arial</vt:lpstr>
      <vt:lpstr>Courier New</vt:lpstr>
      <vt:lpstr>Century Gothic</vt:lpstr>
      <vt:lpstr>Proxima Nova Semibold</vt:lpstr>
      <vt:lpstr>Symbol</vt:lpstr>
      <vt:lpstr>Aptos Narrow</vt:lpstr>
      <vt:lpstr>Wingdings</vt:lpstr>
      <vt:lpstr>Calibri</vt:lpstr>
      <vt:lpstr>0_Couvertures</vt:lpstr>
      <vt:lpstr>00_Introduction</vt:lpstr>
      <vt:lpstr>01_Partie 1</vt:lpstr>
      <vt:lpstr>02_Partie 2</vt:lpstr>
      <vt:lpstr>03_Partie 3</vt:lpstr>
      <vt:lpstr>04_ Partie 4</vt:lpstr>
      <vt:lpstr>05_Partie 5</vt:lpstr>
      <vt:lpstr>2_Partie 1</vt:lpstr>
      <vt:lpstr>Expertise projet important</vt:lpstr>
      <vt:lpstr>Sommaire</vt:lpstr>
      <vt:lpstr>Le déroulement de l’expertise et le projet</vt:lpstr>
      <vt:lpstr>La demande des CSE et le déroulement de l’expertise</vt:lpstr>
      <vt:lpstr>L’activité tournages légers</vt:lpstr>
      <vt:lpstr>Le projet pour les tournages légers</vt:lpstr>
      <vt:lpstr>Une cinquantaine de salariés concernés par les tournages Légers</vt:lpstr>
      <vt:lpstr>Le nombre de salariés concernés est plus important que ce que dit le document remis aux CSE</vt:lpstr>
      <vt:lpstr>Des fonctions supports en partie dédiées aux tournages légers</vt:lpstr>
      <vt:lpstr>La conduite du projet</vt:lpstr>
      <vt:lpstr>Pas de pilote unique du projet : des sujets encore en discussion</vt:lpstr>
      <vt:lpstr>A date, le projet a évolué par rapport à l’information-consultation</vt:lpstr>
      <vt:lpstr>Des précisions apportées sur les circuits de décision</vt:lpstr>
      <vt:lpstr>Le projet de réaffectation des activités de tournages légers est précisé</vt:lpstr>
      <vt:lpstr>Les conséquences du projet</vt:lpstr>
      <vt:lpstr>En l’état du projet, on voit mal comment le pool va fonctionner </vt:lpstr>
      <vt:lpstr>Avec le projet de pool, une amélioration de la coordination </vt:lpstr>
      <vt:lpstr>Le risque de surcharge de travail pour le responsable du pool et la planification</vt:lpstr>
      <vt:lpstr>Tout projet modifie l’équilibre entre contraintes et ressources qui permet de travailler en préservant sa santé</vt:lpstr>
      <vt:lpstr>Des salariés qui perdent une partie de la diversité de leur activité</vt:lpstr>
      <vt:lpstr>Avec le projet, l’intérêt au travail pourrait être amputé d’une partie de sa variété</vt:lpstr>
      <vt:lpstr>En l’état, le projet de pool n’améliore pas la dégradation du fonctionnement en collectif de travail pour les techniciens</vt:lpstr>
      <vt:lpstr>Pour tous les salariés, l’incertitude pour le futur</vt:lpstr>
      <vt:lpstr>Préconisations et axes de travail</vt:lpstr>
      <vt:lpstr>Transmettre au CSE des informations complètes et à jour sur le projet</vt:lpstr>
      <vt:lpstr>Le rattachement hiérarchique du pool</vt:lpstr>
      <vt:lpstr>Doter le pool de ses propres moyens de fonctionnement </vt:lpstr>
      <vt:lpstr>Renoncer au transfert d’office pour que tous les salariés se voient proposer plusieurs options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Fanny Viller</dc:creator>
  <cp:lastModifiedBy>Lara Levi</cp:lastModifiedBy>
  <cp:revision>12</cp:revision>
  <cp:lastPrinted>2022-11-14T13:27:22Z</cp:lastPrinted>
  <dcterms:created xsi:type="dcterms:W3CDTF">2022-09-12T12:59:17Z</dcterms:created>
  <dcterms:modified xsi:type="dcterms:W3CDTF">2024-04-11T15:56:18Z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0x01010072D920751DFEB847A270D4EC661AC416</vt:lpwstr>
  </property>
  <property fmtid="{D5CDD505-2E9C-101B-9397-08002B2CF9AE}" pid="3" name="MediaServiceImageTags">
    <vt:lpwstr/>
  </property>
</Properties>
</file>