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02" r:id="rId5"/>
    <p:sldId id="280" r:id="rId6"/>
    <p:sldId id="283" r:id="rId7"/>
    <p:sldId id="284" r:id="rId8"/>
    <p:sldId id="311" r:id="rId9"/>
    <p:sldId id="313" r:id="rId10"/>
    <p:sldId id="312" r:id="rId11"/>
    <p:sldId id="30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C6536D-C452-8B62-9F58-E29E1256D764}" name="SEGONI Faustine" initials="FS" userId="S::faustine.segoni@francetv.fr::7da6bd95-41a2-42d6-a63d-25059199cd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CF"/>
    <a:srgbClr val="000000"/>
    <a:srgbClr val="232323"/>
    <a:srgbClr val="FFD900"/>
    <a:srgbClr val="E6E6E6"/>
    <a:srgbClr val="EF403C"/>
    <a:srgbClr val="6F2B90"/>
    <a:srgbClr val="4EBE9C"/>
    <a:srgbClr val="FFD400"/>
    <a:srgbClr val="2D6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83E544-5168-4757-A001-DE040E14D3F3}" v="17" dt="2025-04-09T08:24:42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4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2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si.francetv.fr\personnel\mftv\Data\V49\faustine.segoni\Documents\PDC%20VF-VM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si.francetv.fr\personnel\mftv\Data\V49\faustine.segoni\Documents\PDC%20VF-VM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si.francetv.fr\personnel\mftv\Data\V49\faustine.segoni\Documents\PDC%20VF-VM%20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si.francetv.fr\personnel\mftv\Data\V49\faustine.segoni\Documents\PDC%20VF-VM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CFF-4C78-A830-E81D6F82F1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CFF-4C78-A830-E81D6F82F1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CFF-4C78-A830-E81D6F82F1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CFF-4C78-A830-E81D6F82F1A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FF-4C78-A830-E81D6F82F1A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FF-4C78-A830-E81D6F82F1A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FF-4C78-A830-E81D6F82F1A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FF-4C78-A830-E81D6F82F1A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PP!$A$3:$A$6</c:f>
              <c:strCache>
                <c:ptCount val="4"/>
                <c:pt idx="0">
                  <c:v>National</c:v>
                </c:pt>
                <c:pt idx="1">
                  <c:v>Régional</c:v>
                </c:pt>
                <c:pt idx="2">
                  <c:v>Mixage actu</c:v>
                </c:pt>
                <c:pt idx="3">
                  <c:v>Ficton &amp; feuilleton</c:v>
                </c:pt>
              </c:strCache>
            </c:strRef>
          </c:cat>
          <c:val>
            <c:numRef>
              <c:f>PP!$B$3:$B$6</c:f>
              <c:numCache>
                <c:formatCode>#,##0</c:formatCode>
                <c:ptCount val="4"/>
                <c:pt idx="0">
                  <c:v>2640</c:v>
                </c:pt>
                <c:pt idx="1">
                  <c:v>10700</c:v>
                </c:pt>
                <c:pt idx="2">
                  <c:v>1781</c:v>
                </c:pt>
                <c:pt idx="3">
                  <c:v>4787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FF-4C78-A830-E81D6F82F1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3BA-446A-A5ED-30D778F9AB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3BA-446A-A5ED-30D778F9ABBE}"/>
              </c:ext>
            </c:extLst>
          </c:dPt>
          <c:dLbls>
            <c:dLbl>
              <c:idx val="0"/>
              <c:layout>
                <c:manualLayout>
                  <c:x val="-4.1046347529622176E-2"/>
                  <c:y val="5.56053571428571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BA-446A-A5ED-30D778F9ABBE}"/>
                </c:ext>
              </c:extLst>
            </c:dLbl>
            <c:dLbl>
              <c:idx val="1"/>
              <c:layout>
                <c:manualLayout>
                  <c:x val="5.8775570087189807E-3"/>
                  <c:y val="-4.06714285714285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BA-446A-A5ED-30D778F9ABBE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PP!$A$11:$A$12</c:f>
              <c:strCache>
                <c:ptCount val="2"/>
                <c:pt idx="0">
                  <c:v>Info France 2</c:v>
                </c:pt>
                <c:pt idx="1">
                  <c:v>Réseau</c:v>
                </c:pt>
              </c:strCache>
            </c:strRef>
          </c:cat>
          <c:val>
            <c:numRef>
              <c:f>PP!$B$11:$B$12</c:f>
              <c:numCache>
                <c:formatCode>#,##0</c:formatCode>
                <c:ptCount val="2"/>
                <c:pt idx="0">
                  <c:v>1365</c:v>
                </c:pt>
                <c:pt idx="1">
                  <c:v>416.125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BA-446A-A5ED-30D778F9AB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3B1-43FF-A5EC-53A61AB4B6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3B1-43FF-A5EC-53A61AB4B6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83B1-43FF-A5EC-53A61AB4B6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83B1-43FF-A5EC-53A61AB4B64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83B1-43FF-A5EC-53A61AB4B64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83B1-43FF-A5EC-53A61AB4B64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83B1-43FF-A5EC-53A61AB4B64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83B1-43FF-A5EC-53A61AB4B64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83B1-43FF-A5EC-53A61AB4B643}"/>
              </c:ext>
            </c:extLst>
          </c:dPt>
          <c:dLbls>
            <c:dLbl>
              <c:idx val="0"/>
              <c:layout>
                <c:manualLayout>
                  <c:x val="-0.13131567180862955"/>
                  <c:y val="-2.26785714285714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B1-43FF-A5EC-53A61AB4B643}"/>
                </c:ext>
              </c:extLst>
            </c:dLbl>
            <c:dLbl>
              <c:idx val="1"/>
              <c:layout>
                <c:manualLayout>
                  <c:x val="-4.2588866532528573E-2"/>
                  <c:y val="-2.51984126984127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B1-43FF-A5EC-53A61AB4B643}"/>
                </c:ext>
              </c:extLst>
            </c:dLbl>
            <c:dLbl>
              <c:idx val="2"/>
              <c:layout>
                <c:manualLayout>
                  <c:x val="-1.9519897160742362E-2"/>
                  <c:y val="-2.01587301587301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B1-43FF-A5EC-53A61AB4B643}"/>
                </c:ext>
              </c:extLst>
            </c:dLbl>
            <c:dLbl>
              <c:idx val="3"/>
              <c:layout>
                <c:manualLayout>
                  <c:x val="-2.6618041582830446E-2"/>
                  <c:y val="-4.28373015873015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B1-43FF-A5EC-53A61AB4B643}"/>
                </c:ext>
              </c:extLst>
            </c:dLbl>
            <c:dLbl>
              <c:idx val="4"/>
              <c:layout>
                <c:manualLayout>
                  <c:x val="8.8726805276101058E-3"/>
                  <c:y val="-0.156230158730158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B1-43FF-A5EC-53A61AB4B643}"/>
                </c:ext>
              </c:extLst>
            </c:dLbl>
            <c:dLbl>
              <c:idx val="5"/>
              <c:layout>
                <c:manualLayout>
                  <c:x val="0"/>
                  <c:y val="2.01587301587301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3B1-43FF-A5EC-53A61AB4B643}"/>
                </c:ext>
              </c:extLst>
            </c:dLbl>
            <c:dLbl>
              <c:idx val="6"/>
              <c:layout>
                <c:manualLayout>
                  <c:x val="6.0334227587748715E-2"/>
                  <c:y val="0.120952380952380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3B1-43FF-A5EC-53A61AB4B64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B1-43FF-A5EC-53A61AB4B64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3B1-43FF-A5EC-53A61AB4B64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PP!$A$17:$A$25</c:f>
              <c:strCache>
                <c:ptCount val="9"/>
                <c:pt idx="0">
                  <c:v>Documentaires</c:v>
                </c:pt>
                <c:pt idx="1">
                  <c:v>Information</c:v>
                </c:pt>
                <c:pt idx="2">
                  <c:v>Magazines</c:v>
                </c:pt>
                <c:pt idx="3">
                  <c:v>Religieuses</c:v>
                </c:pt>
                <c:pt idx="4">
                  <c:v>Spectacles vivants</c:v>
                </c:pt>
                <c:pt idx="5">
                  <c:v>Habillage antennes</c:v>
                </c:pt>
                <c:pt idx="6">
                  <c:v>Sports</c:v>
                </c:pt>
                <c:pt idx="7">
                  <c:v>Jeux et divertissements</c:v>
                </c:pt>
                <c:pt idx="8">
                  <c:v>Réseau</c:v>
                </c:pt>
              </c:strCache>
            </c:strRef>
          </c:cat>
          <c:val>
            <c:numRef>
              <c:f>PP!$B$17:$B$25</c:f>
              <c:numCache>
                <c:formatCode>#,##0</c:formatCode>
                <c:ptCount val="9"/>
                <c:pt idx="0">
                  <c:v>37</c:v>
                </c:pt>
                <c:pt idx="1">
                  <c:v>640</c:v>
                </c:pt>
                <c:pt idx="2">
                  <c:v>643</c:v>
                </c:pt>
                <c:pt idx="3">
                  <c:v>738</c:v>
                </c:pt>
                <c:pt idx="4">
                  <c:v>158</c:v>
                </c:pt>
                <c:pt idx="5">
                  <c:v>45.25</c:v>
                </c:pt>
                <c:pt idx="6">
                  <c:v>378.5</c:v>
                </c:pt>
                <c:pt idx="7">
                  <c:v>0</c:v>
                </c:pt>
                <c:pt idx="8">
                  <c:v>10700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3B1-43FF-A5EC-53A61AB4B6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B8A-4C92-A560-FCFEF731A0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B8A-4C92-A560-FCFEF731A0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B8A-4C92-A560-FCFEF731A0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6B8A-4C92-A560-FCFEF731A0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6B8A-4C92-A560-FCFEF731A0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6B8A-4C92-A560-FCFEF731A02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6B8A-4C92-A560-FCFEF731A02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6B8A-4C92-A560-FCFEF731A02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6B8A-4C92-A560-FCFEF731A02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6B8A-4C92-A560-FCFEF731A02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6B8A-4C92-A560-FCFEF731A02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6B8A-4C92-A560-FCFEF731A02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6B8A-4C92-A560-FCFEF731A02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6B8A-4C92-A560-FCFEF731A02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8A-4C92-A560-FCFEF731A02E}"/>
                </c:ext>
              </c:extLst>
            </c:dLbl>
            <c:dLbl>
              <c:idx val="1"/>
              <c:layout>
                <c:manualLayout>
                  <c:x val="-8.8726805276101058E-3"/>
                  <c:y val="-4.53571428571428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8A-4C92-A560-FCFEF731A02E}"/>
                </c:ext>
              </c:extLst>
            </c:dLbl>
            <c:dLbl>
              <c:idx val="2"/>
              <c:layout>
                <c:manualLayout>
                  <c:x val="5.5010619271182649E-2"/>
                  <c:y val="-1.259920634920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B8A-4C92-A560-FCFEF731A02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8A-4C92-A560-FCFEF731A02E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B8A-4C92-A560-FCFEF731A02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B8A-4C92-A560-FCFEF731A02E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B8A-4C92-A560-FCFEF731A02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B8A-4C92-A560-FCFEF731A02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B8A-4C92-A560-FCFEF731A02E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B8A-4C92-A560-FCFEF731A02E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B8A-4C92-A560-FCFEF731A02E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B8A-4C92-A560-FCFEF731A02E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8A-4C92-A560-FCFEF731A02E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B8A-4C92-A560-FCFEF731A02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PP!$A$30:$A$43</c:f>
              <c:strCache>
                <c:ptCount val="14"/>
                <c:pt idx="0">
                  <c:v>Corse</c:v>
                </c:pt>
                <c:pt idx="1">
                  <c:v>Bourgogne Franche-Comté</c:v>
                </c:pt>
                <c:pt idx="2">
                  <c:v>Grand Est</c:v>
                </c:pt>
                <c:pt idx="3">
                  <c:v>Hauts-de-France</c:v>
                </c:pt>
                <c:pt idx="4">
                  <c:v>Bretagne</c:v>
                </c:pt>
                <c:pt idx="5">
                  <c:v>Centre-Val de Loire</c:v>
                </c:pt>
                <c:pt idx="6">
                  <c:v>Normandie</c:v>
                </c:pt>
                <c:pt idx="7">
                  <c:v>Paris Île-de-France</c:v>
                </c:pt>
                <c:pt idx="8">
                  <c:v>Pays de la Loire</c:v>
                </c:pt>
                <c:pt idx="9">
                  <c:v>Auvergne Rhône-Alpes</c:v>
                </c:pt>
                <c:pt idx="10">
                  <c:v>Provence-Alpes-Côte d'Azur</c:v>
                </c:pt>
                <c:pt idx="11">
                  <c:v>Nouvelle-Aquitaine</c:v>
                </c:pt>
                <c:pt idx="12">
                  <c:v>Occitanie</c:v>
                </c:pt>
                <c:pt idx="13">
                  <c:v>DAR</c:v>
                </c:pt>
              </c:strCache>
            </c:strRef>
          </c:cat>
          <c:val>
            <c:numRef>
              <c:f>PP!$B$30:$B$43</c:f>
              <c:numCache>
                <c:formatCode>General</c:formatCode>
                <c:ptCount val="14"/>
                <c:pt idx="0">
                  <c:v>1200</c:v>
                </c:pt>
                <c:pt idx="1">
                  <c:v>305</c:v>
                </c:pt>
                <c:pt idx="2">
                  <c:v>690</c:v>
                </c:pt>
                <c:pt idx="3">
                  <c:v>737</c:v>
                </c:pt>
                <c:pt idx="4">
                  <c:v>1267</c:v>
                </c:pt>
                <c:pt idx="5">
                  <c:v>704</c:v>
                </c:pt>
                <c:pt idx="6">
                  <c:v>575</c:v>
                </c:pt>
                <c:pt idx="7">
                  <c:v>791</c:v>
                </c:pt>
                <c:pt idx="8">
                  <c:v>749.5</c:v>
                </c:pt>
                <c:pt idx="9">
                  <c:v>690.5</c:v>
                </c:pt>
                <c:pt idx="10">
                  <c:v>837</c:v>
                </c:pt>
                <c:pt idx="11">
                  <c:v>1137</c:v>
                </c:pt>
                <c:pt idx="12">
                  <c:v>892</c:v>
                </c:pt>
                <c:pt idx="13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6B8A-4C92-A560-FCFEF731A0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14B1BC7-0EDC-5A4B-B080-EAF48D399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7155D7-1388-3B48-AA42-B6D085F37B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B13EC-3988-5843-AE47-D78F010AFA97}" type="datetimeFigureOut">
              <a:rPr lang="fr-FR" smtClean="0"/>
              <a:t>17/04/2025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6342B-B8C9-D34C-98AE-406DD613B8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D2F3E0-E859-8145-8CC0-4FD0B628FB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040E2-F9C3-354A-B6DC-86227D7A21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82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C8DF9-5787-4EF3-BEFE-75D69223FFD8}" type="datetimeFigureOut">
              <a:rPr lang="en-GB" smtClean="0"/>
              <a:t>17/04/2025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071DD-B10D-415D-8EB6-DFA0FA843F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5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 bwMode="black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9CA86-A5B2-4ADE-BC79-439BD7AF8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6140" y="2508531"/>
            <a:ext cx="5057140" cy="2240710"/>
          </a:xfrm>
          <a:gradFill>
            <a:gsLst>
              <a:gs pos="50000">
                <a:srgbClr val="000000"/>
              </a:gs>
              <a:gs pos="0">
                <a:schemeClr val="tx2">
                  <a:alpha val="0"/>
                </a:schemeClr>
              </a:gs>
              <a:gs pos="25000">
                <a:srgbClr val="000000"/>
              </a:gs>
              <a:gs pos="75000">
                <a:srgbClr val="000000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tIns="360000" bIns="360000" anchor="ctr">
            <a:sp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2536CBC5-CE69-47ED-B91B-E13669C15AF5}"/>
              </a:ext>
            </a:extLst>
          </p:cNvPr>
          <p:cNvSpPr/>
          <p:nvPr userDrawn="1"/>
        </p:nvSpPr>
        <p:spPr>
          <a:xfrm>
            <a:off x="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  <p:pic>
        <p:nvPicPr>
          <p:cNvPr id="10" name="pasted-image.pdf" descr="pasted-image.pdf">
            <a:extLst>
              <a:ext uri="{FF2B5EF4-FFF2-40B4-BE49-F238E27FC236}">
                <a16:creationId xmlns:a16="http://schemas.microsoft.com/office/drawing/2014/main" id="{75BA9BD8-DB32-445D-9F33-53844089FB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3667" y="3143339"/>
            <a:ext cx="3338293" cy="57132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734017DA-062B-45A9-90FC-E96A9AB7E4D1}"/>
              </a:ext>
            </a:extLst>
          </p:cNvPr>
          <p:cNvSpPr/>
          <p:nvPr userDrawn="1"/>
        </p:nvSpPr>
        <p:spPr>
          <a:xfrm rot="10800000">
            <a:off x="1192200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58700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D2718-F60F-4ACD-AFA5-5DD05790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DD182B-957B-48F7-9875-0ADA57174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5CAF1B-E197-4066-85FF-6DF74A1C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472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 sur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D2718-F60F-4ACD-AFA5-5DD05790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DD182B-957B-48F7-9875-0ADA5717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" y="1226635"/>
            <a:ext cx="5530577" cy="4872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5CAF1B-E197-4066-85FF-6DF74A1C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30D387E-6FD2-4470-8612-2DD2897E8E7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11843" y="1226635"/>
            <a:ext cx="5530577" cy="4872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B11D178-4B0E-4D75-9D37-FCE1AAA10936}"/>
              </a:ext>
            </a:extLst>
          </p:cNvPr>
          <p:cNvCxnSpPr/>
          <p:nvPr userDrawn="1"/>
        </p:nvCxnSpPr>
        <p:spPr>
          <a:xfrm>
            <a:off x="6092190" y="1223963"/>
            <a:ext cx="0" cy="4874732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5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 sur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D2718-F60F-4ACD-AFA5-5DD05790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DD182B-957B-48F7-9875-0ADA5717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1" y="1226635"/>
            <a:ext cx="3581746" cy="4872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30D387E-6FD2-4470-8612-2DD2897E8E7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318" y="1226635"/>
            <a:ext cx="3581746" cy="4872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A39182A-FE4F-46FD-BA18-AE343F71C14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60674" y="1226635"/>
            <a:ext cx="3581746" cy="4872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83F6D7F-9157-4ED4-BEF6-FCB635D3F483}"/>
              </a:ext>
            </a:extLst>
          </p:cNvPr>
          <p:cNvCxnSpPr/>
          <p:nvPr userDrawn="1"/>
        </p:nvCxnSpPr>
        <p:spPr>
          <a:xfrm>
            <a:off x="4162512" y="1223963"/>
            <a:ext cx="0" cy="4874732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3987EAE-E134-4D5E-9B6B-C6F7CD3FEBB6}"/>
              </a:ext>
            </a:extLst>
          </p:cNvPr>
          <p:cNvCxnSpPr/>
          <p:nvPr userDrawn="1"/>
        </p:nvCxnSpPr>
        <p:spPr>
          <a:xfrm>
            <a:off x="8021869" y="1223963"/>
            <a:ext cx="0" cy="4874732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E4F50D6A-E73C-4F22-9844-4C2E9ECF0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2221" y="6385560"/>
            <a:ext cx="300234" cy="300232"/>
          </a:xfrm>
          <a:prstGeom prst="ellipse">
            <a:avLst/>
          </a:prstGeom>
          <a:solidFill>
            <a:schemeClr val="tx1"/>
          </a:solidFill>
        </p:spPr>
        <p:txBody>
          <a:bodyPr vert="horz" wrap="none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00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sted-image.pdf" descr="pasted-image.pdf">
            <a:extLst>
              <a:ext uri="{FF2B5EF4-FFF2-40B4-BE49-F238E27FC236}">
                <a16:creationId xmlns:a16="http://schemas.microsoft.com/office/drawing/2014/main" id="{7357D6F2-BC99-4F8D-A983-C0ACB170842E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3667" y="3160574"/>
            <a:ext cx="3338293" cy="571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 descr="pasted-image.pdf">
            <a:extLst>
              <a:ext uri="{FF2B5EF4-FFF2-40B4-BE49-F238E27FC236}">
                <a16:creationId xmlns:a16="http://schemas.microsoft.com/office/drawing/2014/main" id="{577DB662-1FEC-4776-92A4-39F2845280AA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3667" y="3143339"/>
            <a:ext cx="3338293" cy="57132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D53E61-34D3-4121-B073-30F6CEE125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8063" y="2628321"/>
            <a:ext cx="5554662" cy="1621470"/>
          </a:xfrm>
        </p:spPr>
        <p:txBody>
          <a:bodyPr anchor="ctr">
            <a:spAutoFit/>
          </a:bodyPr>
          <a:lstStyle>
            <a:lvl1pPr>
              <a:spcAft>
                <a:spcPts val="1200"/>
              </a:spcAft>
              <a:defRPr sz="4400" cap="none" baseline="0">
                <a:solidFill>
                  <a:schemeClr val="tx2"/>
                </a:solidFill>
              </a:defRPr>
            </a:lvl1pPr>
            <a:lvl2pPr marL="520700" indent="-342900">
              <a:spcBef>
                <a:spcPts val="1800"/>
              </a:spcBef>
              <a:buFont typeface="+mj-lt"/>
              <a:buAutoNum type="arabicPeriod"/>
              <a:defRPr b="1"/>
            </a:lvl2pPr>
            <a:lvl3pPr>
              <a:defRPr sz="1400" b="0"/>
            </a:lvl3pPr>
            <a:lvl4pPr marL="900113" indent="0">
              <a:buNone/>
              <a:defRPr/>
            </a:lvl4pPr>
          </a:lstStyle>
          <a:p>
            <a:pPr lvl="0"/>
            <a:r>
              <a:rPr lang="fr-FR" dirty="0"/>
              <a:t>Sommaire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5303742-5685-4CD5-9563-D0BE79BA2E62}"/>
              </a:ext>
            </a:extLst>
          </p:cNvPr>
          <p:cNvSpPr/>
          <p:nvPr userDrawn="1"/>
        </p:nvSpPr>
        <p:spPr>
          <a:xfrm>
            <a:off x="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45C7023-3004-4B72-B3F4-30CB69C73576}"/>
              </a:ext>
            </a:extLst>
          </p:cNvPr>
          <p:cNvSpPr/>
          <p:nvPr userDrawn="1"/>
        </p:nvSpPr>
        <p:spPr>
          <a:xfrm rot="10800000">
            <a:off x="1192200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0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avec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A8746E4D-041F-4E56-9576-AF412B134E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D029C8-8197-4F6F-8412-F2A29485D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0" y="1564640"/>
            <a:ext cx="5434330" cy="4534534"/>
          </a:xfrm>
        </p:spPr>
        <p:txBody>
          <a:bodyPr lIns="72000" rIns="72000">
            <a:normAutofit/>
          </a:bodyPr>
          <a:lstStyle>
            <a:lvl1pPr marL="0" indent="0">
              <a:buNone/>
              <a:defRPr sz="5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pic>
        <p:nvPicPr>
          <p:cNvPr id="11" name="pasted-image.pdf" descr="pasted-image.pdf">
            <a:extLst>
              <a:ext uri="{FF2B5EF4-FFF2-40B4-BE49-F238E27FC236}">
                <a16:creationId xmlns:a16="http://schemas.microsoft.com/office/drawing/2014/main" id="{9F18659F-579F-4A1C-B62B-3EC97937FC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6439960"/>
            <a:ext cx="1131849" cy="19370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D0F47-8A18-4FE0-8FA1-C5E5665365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150" y="204015"/>
            <a:ext cx="2837325" cy="999628"/>
          </a:xfrm>
        </p:spPr>
        <p:txBody>
          <a:bodyPr lIns="36000" tIns="0" bIns="0" anchor="ctr">
            <a:noAutofit/>
          </a:bodyPr>
          <a:lstStyle>
            <a:lvl1pPr>
              <a:lnSpc>
                <a:spcPct val="100000"/>
              </a:lnSpc>
              <a:defRPr sz="11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4127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pleine largeur texte bas (v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7554005-3EFB-4B10-915A-755EC09B5E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5354320"/>
            <a:ext cx="11300460" cy="721042"/>
          </a:xfrm>
        </p:spPr>
        <p:txBody>
          <a:bodyPr anchor="t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4C959912-A7B3-4656-8164-CE0D427CC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642" y="1213463"/>
            <a:ext cx="11301096" cy="322002"/>
          </a:xfrm>
          <a:noFill/>
        </p:spPr>
        <p:txBody>
          <a:bodyPr wrap="square" tIns="36000" bIns="36000" anchor="ctr">
            <a:sp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du graphique</a:t>
            </a:r>
          </a:p>
        </p:txBody>
      </p:sp>
      <p:sp>
        <p:nvSpPr>
          <p:cNvPr id="22" name="Chart Placeholder 20">
            <a:extLst>
              <a:ext uri="{FF2B5EF4-FFF2-40B4-BE49-F238E27FC236}">
                <a16:creationId xmlns:a16="http://schemas.microsoft.com/office/drawing/2014/main" id="{D12B7FFB-F82C-442C-AE00-0DA7252534D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41960" y="2153921"/>
            <a:ext cx="11300460" cy="3131408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6551B3C-C9F4-47EC-979B-2126626AD85C}"/>
              </a:ext>
            </a:extLst>
          </p:cNvPr>
          <p:cNvCxnSpPr>
            <a:cxnSpLocks/>
          </p:cNvCxnSpPr>
          <p:nvPr userDrawn="1"/>
        </p:nvCxnSpPr>
        <p:spPr>
          <a:xfrm>
            <a:off x="5516245" y="1771720"/>
            <a:ext cx="1151890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86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pleine largeur texte haut (v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7554005-3EFB-4B10-915A-755EC09B5E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1228395"/>
            <a:ext cx="11300460" cy="790024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4C959912-A7B3-4656-8164-CE0D427CC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" y="2208203"/>
            <a:ext cx="12199620" cy="322002"/>
          </a:xfrm>
          <a:noFill/>
        </p:spPr>
        <p:txBody>
          <a:bodyPr tIns="36000" bIns="36000" anchor="ctr">
            <a:sp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du graphique</a:t>
            </a:r>
          </a:p>
        </p:txBody>
      </p:sp>
      <p:sp>
        <p:nvSpPr>
          <p:cNvPr id="22" name="Chart Placeholder 20">
            <a:extLst>
              <a:ext uri="{FF2B5EF4-FFF2-40B4-BE49-F238E27FC236}">
                <a16:creationId xmlns:a16="http://schemas.microsoft.com/office/drawing/2014/main" id="{D12B7FFB-F82C-442C-AE00-0DA7252534D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41960" y="2963861"/>
            <a:ext cx="11300460" cy="3136491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F3C3435-DA55-4C3A-8649-4B29D725A40B}"/>
              </a:ext>
            </a:extLst>
          </p:cNvPr>
          <p:cNvCxnSpPr>
            <a:cxnSpLocks/>
          </p:cNvCxnSpPr>
          <p:nvPr userDrawn="1"/>
        </p:nvCxnSpPr>
        <p:spPr>
          <a:xfrm>
            <a:off x="5516245" y="2761219"/>
            <a:ext cx="1151890" cy="0"/>
          </a:xfrm>
          <a:prstGeom prst="line">
            <a:avLst/>
          </a:prstGeom>
          <a:ln w="28575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7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à gauche (v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4C959912-A7B3-4656-8164-CE0D427CC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" y="1213463"/>
            <a:ext cx="6103620" cy="322002"/>
          </a:xfrm>
          <a:noFill/>
        </p:spPr>
        <p:txBody>
          <a:bodyPr wrap="square" tIns="36000" bIns="36000" anchor="ctr">
            <a:sp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du graphique</a:t>
            </a:r>
          </a:p>
        </p:txBody>
      </p:sp>
      <p:sp>
        <p:nvSpPr>
          <p:cNvPr id="22" name="Chart Placeholder 20">
            <a:extLst>
              <a:ext uri="{FF2B5EF4-FFF2-40B4-BE49-F238E27FC236}">
                <a16:creationId xmlns:a16="http://schemas.microsoft.com/office/drawing/2014/main" id="{D12B7FFB-F82C-442C-AE00-0DA7252534D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34340" y="1994377"/>
            <a:ext cx="5219700" cy="408098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D77AF2E-1FB9-4161-AD62-8CDBA43655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9680" y="1223963"/>
            <a:ext cx="5412740" cy="485139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31EB984-F206-495B-92C8-E21E28153363}"/>
              </a:ext>
            </a:extLst>
          </p:cNvPr>
          <p:cNvCxnSpPr>
            <a:cxnSpLocks/>
          </p:cNvCxnSpPr>
          <p:nvPr userDrawn="1"/>
        </p:nvCxnSpPr>
        <p:spPr>
          <a:xfrm>
            <a:off x="2468245" y="1764921"/>
            <a:ext cx="1151890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10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à droite (v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4C959912-A7B3-4656-8164-CE0D427CC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8380" y="1213463"/>
            <a:ext cx="6103620" cy="322002"/>
          </a:xfrm>
          <a:noFill/>
        </p:spPr>
        <p:txBody>
          <a:bodyPr wrap="square" tIns="36000" bIns="36000" anchor="ctr">
            <a:sp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du graphique</a:t>
            </a:r>
          </a:p>
        </p:txBody>
      </p:sp>
      <p:sp>
        <p:nvSpPr>
          <p:cNvPr id="22" name="Chart Placeholder 20">
            <a:extLst>
              <a:ext uri="{FF2B5EF4-FFF2-40B4-BE49-F238E27FC236}">
                <a16:creationId xmlns:a16="http://schemas.microsoft.com/office/drawing/2014/main" id="{D12B7FFB-F82C-442C-AE00-0DA7252534D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30340" y="1994377"/>
            <a:ext cx="5219700" cy="408098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D77AF2E-1FB9-4161-AD62-8CDBA43655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960" y="1223963"/>
            <a:ext cx="5412740" cy="485139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6B92E65-F0A7-421D-B5DA-8358BADB4A6D}"/>
              </a:ext>
            </a:extLst>
          </p:cNvPr>
          <p:cNvCxnSpPr>
            <a:cxnSpLocks/>
          </p:cNvCxnSpPr>
          <p:nvPr userDrawn="1"/>
        </p:nvCxnSpPr>
        <p:spPr>
          <a:xfrm>
            <a:off x="8564245" y="1764921"/>
            <a:ext cx="1151890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63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largeur avec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213463"/>
            <a:ext cx="12192000" cy="48857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0501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el pleine largeur 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"/>
            <a:ext cx="12192000" cy="609917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8" name="pasted-image.pdf" descr="pasted-image.pdf">
            <a:extLst>
              <a:ext uri="{FF2B5EF4-FFF2-40B4-BE49-F238E27FC236}">
                <a16:creationId xmlns:a16="http://schemas.microsoft.com/office/drawing/2014/main" id="{D44FB042-2FC3-425A-8C29-4603DB590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6439960"/>
            <a:ext cx="1131849" cy="19370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9F6FEE0-A2B5-445E-9E62-A9FC50B5E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2221" y="6385560"/>
            <a:ext cx="300234" cy="300232"/>
          </a:xfrm>
          <a:prstGeom prst="ellipse">
            <a:avLst/>
          </a:prstGeom>
          <a:solidFill>
            <a:schemeClr val="tx1"/>
          </a:solidFill>
        </p:spPr>
        <p:txBody>
          <a:bodyPr vert="horz" wrap="none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5450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D77AF2E-1FB9-4161-AD62-8CDBA43655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9680" y="1223963"/>
            <a:ext cx="5412740" cy="485139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213463"/>
            <a:ext cx="6096000" cy="48857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6101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D77AF2E-1FB9-4161-AD62-8CDBA43655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960" y="1223963"/>
            <a:ext cx="5412740" cy="485139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213463"/>
            <a:ext cx="6096000" cy="48857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147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visuels (texte hau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5695" y="1863524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EF4F01-3B70-4219-8C27-EBA87BF929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" y="1863524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D49FCE3-9D9B-409A-B606-B2EA14638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1228395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2DFB1BD0-64D3-49BE-B137-BE05A3ADD3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3317" y="1228395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0361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visuels (texte bas &amp; hau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5695" y="1863524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EF4F01-3B70-4219-8C27-EBA87BF929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" y="1228395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D49FCE3-9D9B-409A-B606-B2EA14638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5626091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2DFB1BD0-64D3-49BE-B137-BE05A3ADD3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3317" y="1228395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393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visuels (texte ba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61EF2FE-E98C-4E2D-BD12-BDCE7FE6C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5695" y="1228395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EF4F01-3B70-4219-8C27-EBA87BF929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" y="1228395"/>
            <a:ext cx="5546725" cy="42356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D49FCE3-9D9B-409A-B606-B2EA14638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5626091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2DFB1BD0-64D3-49BE-B137-BE05A3ADD3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3317" y="5626091"/>
            <a:ext cx="5546725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66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visuel (texte ba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EF4F01-3B70-4219-8C27-EBA87BF929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" y="1228395"/>
            <a:ext cx="11308081" cy="423564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D49FCE3-9D9B-409A-B606-B2EA14638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960" y="5626091"/>
            <a:ext cx="11308081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7773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visuel (texte hau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0ACCBE-6602-4498-950B-9133F18C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DFB2B-9FBA-4AF9-BCDA-234BD4C77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EF4F01-3B70-4219-8C27-EBA87BF929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" y="1863525"/>
            <a:ext cx="11308081" cy="423564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6D928AD0-030F-4AB1-86B0-2D91EB1EDA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1960" y="1228395"/>
            <a:ext cx="11308081" cy="473083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177800" indent="0" algn="ctr">
              <a:buNone/>
              <a:defRPr/>
            </a:lvl2pPr>
            <a:lvl3pPr marL="534987" indent="0" algn="ctr">
              <a:buNone/>
              <a:defRPr/>
            </a:lvl3pPr>
            <a:lvl4pPr marL="900113" indent="0" algn="ctr">
              <a:buNone/>
              <a:defRPr/>
            </a:lvl4pPr>
            <a:lvl5pPr marL="1255712" indent="0" algn="ctr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29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E63D3-7393-4395-89DE-DC1FDF8D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7AC4A3-7720-4F44-ACA3-7A10C2D2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DEAC-B0A4-4D83-AA57-F86E0147CA0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8888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sted-image.pdf" descr="pasted-image.pdf">
            <a:extLst>
              <a:ext uri="{FF2B5EF4-FFF2-40B4-BE49-F238E27FC236}">
                <a16:creationId xmlns:a16="http://schemas.microsoft.com/office/drawing/2014/main" id="{7357D6F2-BC99-4F8D-A983-C0ACB170842E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3667" y="3160574"/>
            <a:ext cx="3338293" cy="571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 descr="pasted-image.pdf">
            <a:extLst>
              <a:ext uri="{FF2B5EF4-FFF2-40B4-BE49-F238E27FC236}">
                <a16:creationId xmlns:a16="http://schemas.microsoft.com/office/drawing/2014/main" id="{577DB662-1FEC-4776-92A4-39F2845280AA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3667" y="3143339"/>
            <a:ext cx="3338293" cy="57132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FD53E61-34D3-4121-B073-30F6CEE125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8063" y="2513162"/>
            <a:ext cx="5554662" cy="1851789"/>
          </a:xfrm>
        </p:spPr>
        <p:txBody>
          <a:bodyPr anchor="ctr">
            <a:spAutoFit/>
          </a:bodyPr>
          <a:lstStyle>
            <a:lvl1pPr>
              <a:spcAft>
                <a:spcPts val="1200"/>
              </a:spcAft>
              <a:defRPr sz="4400" cap="none" baseline="0">
                <a:solidFill>
                  <a:schemeClr val="tx2"/>
                </a:solidFill>
              </a:defRPr>
            </a:lvl1pPr>
            <a:lvl2pPr marL="520700" indent="-342900">
              <a:spcBef>
                <a:spcPts val="1800"/>
              </a:spcBef>
              <a:buFont typeface="FranceTV Brown TT" panose="020B0504020101010102" pitchFamily="34" charset="0"/>
              <a:buChar char=" "/>
              <a:defRPr b="1"/>
            </a:lvl2pPr>
            <a:lvl3pPr marL="538163" indent="-3175">
              <a:buFont typeface="FranceTV Brown TT" panose="020B0504020101010102" pitchFamily="34" charset="0"/>
              <a:buChar char=" "/>
              <a:tabLst>
                <a:tab pos="538163" algn="l"/>
              </a:tabLst>
              <a:defRPr sz="1400" b="0"/>
            </a:lvl3pPr>
            <a:lvl4pPr marL="900113" indent="0">
              <a:buNone/>
              <a:defRPr/>
            </a:lvl4pPr>
          </a:lstStyle>
          <a:p>
            <a:pPr lvl="0"/>
            <a:r>
              <a:rPr lang="fr-FR" dirty="0"/>
              <a:t>Contacts</a:t>
            </a:r>
          </a:p>
          <a:p>
            <a:pPr lvl="1"/>
            <a:r>
              <a:rPr lang="fr-FR" dirty="0"/>
              <a:t>Nom Prénom</a:t>
            </a:r>
          </a:p>
          <a:p>
            <a:pPr lvl="2"/>
            <a:r>
              <a:rPr lang="fr-FR" dirty="0"/>
              <a:t>Fonction</a:t>
            </a:r>
          </a:p>
          <a:p>
            <a:pPr lvl="2"/>
            <a:r>
              <a:rPr lang="fr-FR" dirty="0"/>
              <a:t>00 00 00 00 00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E8C58C6-4B39-4726-9792-BBDE071D8C81}"/>
              </a:ext>
            </a:extLst>
          </p:cNvPr>
          <p:cNvSpPr/>
          <p:nvPr userDrawn="1"/>
        </p:nvSpPr>
        <p:spPr>
          <a:xfrm>
            <a:off x="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878FA189-4554-4AB6-B380-4577274755CE}"/>
              </a:ext>
            </a:extLst>
          </p:cNvPr>
          <p:cNvSpPr/>
          <p:nvPr userDrawn="1"/>
        </p:nvSpPr>
        <p:spPr>
          <a:xfrm rot="10800000">
            <a:off x="1192200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579780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sted-image.pdf" descr="pasted-image.pdf">
            <a:extLst>
              <a:ext uri="{FF2B5EF4-FFF2-40B4-BE49-F238E27FC236}">
                <a16:creationId xmlns:a16="http://schemas.microsoft.com/office/drawing/2014/main" id="{CD7AAA4F-5F46-47A8-AEA5-E492FE2F9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6439960"/>
            <a:ext cx="1131849" cy="19370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79DCFE9-0422-46B5-8FCF-35C7A0545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2221" y="6385560"/>
            <a:ext cx="300234" cy="300232"/>
          </a:xfrm>
          <a:prstGeom prst="ellipse">
            <a:avLst/>
          </a:prstGeom>
          <a:solidFill>
            <a:schemeClr val="tx1"/>
          </a:solidFill>
        </p:spPr>
        <p:txBody>
          <a:bodyPr vert="horz" wrap="none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7089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de conclusion">
    <p:bg bwMode="black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9CA86-A5B2-4ADE-BC79-439BD7AF81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0600" y="2691197"/>
            <a:ext cx="10210800" cy="1875377"/>
          </a:xfrm>
          <a:gradFill>
            <a:gsLst>
              <a:gs pos="50000">
                <a:srgbClr val="000000"/>
              </a:gs>
              <a:gs pos="0">
                <a:schemeClr val="tx2">
                  <a:alpha val="0"/>
                </a:schemeClr>
              </a:gs>
              <a:gs pos="25000">
                <a:srgbClr val="000000"/>
              </a:gs>
              <a:gs pos="75000">
                <a:srgbClr val="000000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tIns="540000" bIns="540000" anchor="ctr">
            <a:sp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Slide de conclusion 2</a:t>
            </a:r>
          </a:p>
        </p:txBody>
      </p:sp>
    </p:spTree>
    <p:extLst>
      <p:ext uri="{BB962C8B-B14F-4D97-AF65-F5344CB8AC3E}">
        <p14:creationId xmlns:p14="http://schemas.microsoft.com/office/powerpoint/2010/main" val="25200117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conclusion">
    <p:bg bwMode="black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9CA86-A5B2-4ADE-BC79-439BD7AF81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0600" y="2714280"/>
            <a:ext cx="10210800" cy="1829211"/>
          </a:xfrm>
          <a:gradFill>
            <a:gsLst>
              <a:gs pos="50000">
                <a:srgbClr val="000000"/>
              </a:gs>
              <a:gs pos="0">
                <a:schemeClr val="tx2">
                  <a:alpha val="0"/>
                </a:schemeClr>
              </a:gs>
              <a:gs pos="25000">
                <a:srgbClr val="000000"/>
              </a:gs>
              <a:gs pos="75000">
                <a:srgbClr val="000000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tIns="540000" bIns="540000" anchor="ctr">
            <a:sp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Slide de conclusion</a:t>
            </a:r>
          </a:p>
        </p:txBody>
      </p:sp>
      <p:sp>
        <p:nvSpPr>
          <p:cNvPr id="7" name="Forme libre : forme 8">
            <a:extLst>
              <a:ext uri="{FF2B5EF4-FFF2-40B4-BE49-F238E27FC236}">
                <a16:creationId xmlns:a16="http://schemas.microsoft.com/office/drawing/2014/main" id="{1A87844C-5F50-0D49-9931-D0672B3CF35F}"/>
              </a:ext>
            </a:extLst>
          </p:cNvPr>
          <p:cNvSpPr/>
          <p:nvPr userDrawn="1"/>
        </p:nvSpPr>
        <p:spPr>
          <a:xfrm>
            <a:off x="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  <p:sp>
        <p:nvSpPr>
          <p:cNvPr id="8" name="Forme libre : forme 10">
            <a:extLst>
              <a:ext uri="{FF2B5EF4-FFF2-40B4-BE49-F238E27FC236}">
                <a16:creationId xmlns:a16="http://schemas.microsoft.com/office/drawing/2014/main" id="{5DEC91C4-1704-7644-A533-5791941C07B3}"/>
              </a:ext>
            </a:extLst>
          </p:cNvPr>
          <p:cNvSpPr/>
          <p:nvPr userDrawn="1"/>
        </p:nvSpPr>
        <p:spPr>
          <a:xfrm rot="10800000">
            <a:off x="11922000" y="3169816"/>
            <a:ext cx="270000" cy="538480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659088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E3211E-6509-4F0B-B5FF-F76F8DF7C485}"/>
              </a:ext>
            </a:extLst>
          </p:cNvPr>
          <p:cNvSpPr/>
          <p:nvPr userDrawn="1"/>
        </p:nvSpPr>
        <p:spPr>
          <a:xfrm>
            <a:off x="0" y="6200078"/>
            <a:ext cx="12192000" cy="657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A6EF27B-41C1-4444-BF16-EA36615C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191677"/>
            <a:ext cx="11300460" cy="671195"/>
          </a:xfrm>
          <a:prstGeom prst="rect">
            <a:avLst/>
          </a:prstGeom>
        </p:spPr>
        <p:txBody>
          <a:bodyPr vert="horz" lIns="72000" tIns="45720" rIns="72000" bIns="45720" rtlCol="0" anchor="t">
            <a:noAutofit/>
          </a:bodyPr>
          <a:lstStyle/>
          <a:p>
            <a:r>
              <a:rPr lang="fr-FR" dirty="0"/>
              <a:t>Modifiez le style </a:t>
            </a:r>
            <a:r>
              <a:rPr lang="fr-FR"/>
              <a:t>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EC6A11-6672-4C33-8993-BEDB48D54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960" y="1226635"/>
            <a:ext cx="11300460" cy="48720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FF5A0B-CDC4-4AEF-B5FB-89EE6017B2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2221" y="6385560"/>
            <a:ext cx="300234" cy="300232"/>
          </a:xfrm>
          <a:prstGeom prst="ellipse">
            <a:avLst/>
          </a:prstGeom>
          <a:solidFill>
            <a:schemeClr val="tx2"/>
          </a:solidFill>
        </p:spPr>
        <p:txBody>
          <a:bodyPr vert="horz" wrap="none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E57ADEAC-B0A4-4D83-AA57-F86E0147CA0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pasted-image.pdf" descr="pasted-image.pdf">
            <a:extLst>
              <a:ext uri="{FF2B5EF4-FFF2-40B4-BE49-F238E27FC236}">
                <a16:creationId xmlns:a16="http://schemas.microsoft.com/office/drawing/2014/main" id="{1A7DDF6C-59DE-487F-A41F-726DB53AE409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533400" y="6439960"/>
            <a:ext cx="1131849" cy="19370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F7AAFB8B-F20D-402D-B33E-3C82792C339A}"/>
              </a:ext>
            </a:extLst>
          </p:cNvPr>
          <p:cNvSpPr/>
          <p:nvPr userDrawn="1"/>
        </p:nvSpPr>
        <p:spPr>
          <a:xfrm>
            <a:off x="0" y="252478"/>
            <a:ext cx="137786" cy="274796"/>
          </a:xfrm>
          <a:custGeom>
            <a:avLst/>
            <a:gdLst>
              <a:gd name="connsiteX0" fmla="*/ 0 w 270000"/>
              <a:gd name="connsiteY0" fmla="*/ 0 h 538480"/>
              <a:gd name="connsiteX1" fmla="*/ 270000 w 270000"/>
              <a:gd name="connsiteY1" fmla="*/ 269240 h 538480"/>
              <a:gd name="connsiteX2" fmla="*/ 0 w 270000"/>
              <a:gd name="connsiteY2" fmla="*/ 538480 h 53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00" h="538480">
                <a:moveTo>
                  <a:pt x="0" y="0"/>
                </a:moveTo>
                <a:cubicBezTo>
                  <a:pt x="149117" y="0"/>
                  <a:pt x="270000" y="120543"/>
                  <a:pt x="270000" y="269240"/>
                </a:cubicBezTo>
                <a:cubicBezTo>
                  <a:pt x="270000" y="417937"/>
                  <a:pt x="149117" y="538480"/>
                  <a:pt x="0" y="5384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9050" tIns="19050" rIns="19050" bIns="19050" anchor="ctr">
            <a:noAutofit/>
          </a:bodyPr>
          <a:lstStyle/>
          <a:p>
            <a:pPr algn="ctr">
              <a:defRPr sz="32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65502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4" r:id="rId5"/>
    <p:sldLayoutId id="2147483651" r:id="rId6"/>
    <p:sldLayoutId id="2147483681" r:id="rId7"/>
    <p:sldLayoutId id="2147483684" r:id="rId8"/>
    <p:sldLayoutId id="2147483682" r:id="rId9"/>
    <p:sldLayoutId id="2147483683" r:id="rId10"/>
    <p:sldLayoutId id="2147483671" r:id="rId11"/>
    <p:sldLayoutId id="2147483672" r:id="rId12"/>
    <p:sldLayoutId id="2147483668" r:id="rId13"/>
    <p:sldLayoutId id="2147483669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54" r:id="rId20"/>
    <p:sldLayoutId id="2147483679" r:id="rId21"/>
    <p:sldLayoutId id="2147483655" r:id="rId22"/>
    <p:sldLayoutId id="2147483685" r:id="rId23"/>
    <p:sldLayoutId id="2147483663" r:id="rId24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FranceTV Brown TT" panose="020B0504020101010102" pitchFamily="34" charset="0"/>
        <a:buChar char=" 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93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20725" indent="-1857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077913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1" userDrawn="1">
          <p15:clr>
            <a:srgbClr val="F26B43"/>
          </p15:clr>
        </p15:guide>
        <p15:guide id="2" pos="7397" userDrawn="1">
          <p15:clr>
            <a:srgbClr val="F26B43"/>
          </p15:clr>
        </p15:guide>
        <p15:guide id="3" pos="276" userDrawn="1">
          <p15:clr>
            <a:srgbClr val="F26B43"/>
          </p15:clr>
        </p15:guide>
        <p15:guide id="4" orient="horz" pos="545" userDrawn="1">
          <p15:clr>
            <a:srgbClr val="F26B43"/>
          </p15:clr>
        </p15:guide>
        <p15:guide id="5" orient="horz" pos="771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pos="337" userDrawn="1">
          <p15:clr>
            <a:srgbClr val="F26B43"/>
          </p15:clr>
        </p15:guide>
        <p15:guide id="8" pos="7334" userDrawn="1">
          <p15:clr>
            <a:srgbClr val="F26B43"/>
          </p15:clr>
        </p15:guide>
        <p15:guide id="9" pos="3835" userDrawn="1">
          <p15:clr>
            <a:srgbClr val="F26B43"/>
          </p15:clr>
        </p15:guide>
        <p15:guide id="10" orient="horz" pos="38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7EECE4-E1D8-4F15-BD5D-17F3945E6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406" y="1909135"/>
            <a:ext cx="6043748" cy="3439505"/>
          </a:xfrm>
        </p:spPr>
        <p:txBody>
          <a:bodyPr/>
          <a:lstStyle/>
          <a:p>
            <a:pPr algn="ctr"/>
            <a:r>
              <a:rPr lang="fr-FR" dirty="0"/>
              <a:t>Plan d’activité Post Production 2025</a:t>
            </a:r>
            <a:br>
              <a:rPr lang="fr-FR" dirty="0"/>
            </a:br>
            <a:r>
              <a:rPr lang="fr-FR" sz="4000" b="0" dirty="0"/>
              <a:t>(2024 vs PDC 2025)</a:t>
            </a:r>
          </a:p>
        </p:txBody>
      </p:sp>
    </p:spTree>
    <p:extLst>
      <p:ext uri="{BB962C8B-B14F-4D97-AF65-F5344CB8AC3E}">
        <p14:creationId xmlns:p14="http://schemas.microsoft.com/office/powerpoint/2010/main" val="282194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Post-production    </a:t>
            </a:r>
            <a:r>
              <a:rPr lang="fr-FR" sz="3500" b="1" dirty="0">
                <a:solidFill>
                  <a:schemeClr val="bg1">
                    <a:lumMod val="50000"/>
                  </a:schemeClr>
                </a:solidFill>
              </a:rPr>
              <a:t>19 908 jours pour 2025, </a:t>
            </a:r>
            <a:r>
              <a:rPr lang="fr-FR" sz="3500" dirty="0">
                <a:solidFill>
                  <a:schemeClr val="bg1">
                    <a:lumMod val="50000"/>
                  </a:schemeClr>
                </a:solidFill>
              </a:rPr>
              <a:t>soit -923 jours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6ADD6E47-28CA-482E-922D-30C42C9C75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048958"/>
              </p:ext>
            </p:extLst>
          </p:nvPr>
        </p:nvGraphicFramePr>
        <p:xfrm>
          <a:off x="838200" y="1319071"/>
          <a:ext cx="71568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2D5A37-28EB-8A34-9826-D13A540C8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351576"/>
              </p:ext>
            </p:extLst>
          </p:nvPr>
        </p:nvGraphicFramePr>
        <p:xfrm>
          <a:off x="8026787" y="2571750"/>
          <a:ext cx="3600001" cy="18135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46243">
                  <a:extLst>
                    <a:ext uri="{9D8B030D-6E8A-4147-A177-3AD203B41FA5}">
                      <a16:colId xmlns:a16="http://schemas.microsoft.com/office/drawing/2014/main" val="2967847074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4278735217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13809426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Post-production 2025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(en jours)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Ecart PDC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(2025 vs 2024)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136108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National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2 640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-413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65970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Régional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10 700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-500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5995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Mixage actu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1 781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-19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57612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Ficton &amp; feuilleton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4 787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06964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19 908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-923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78691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26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Mixage actu    </a:t>
            </a:r>
            <a:r>
              <a:rPr lang="fr-FR" sz="3500" b="1" dirty="0">
                <a:solidFill>
                  <a:schemeClr val="bg1">
                    <a:lumMod val="50000"/>
                  </a:schemeClr>
                </a:solidFill>
              </a:rPr>
              <a:t>1 781 jours pour 2025, </a:t>
            </a:r>
            <a:r>
              <a:rPr lang="fr-FR" sz="3500" dirty="0">
                <a:solidFill>
                  <a:schemeClr val="bg1">
                    <a:lumMod val="50000"/>
                  </a:schemeClr>
                </a:solidFill>
              </a:rPr>
              <a:t>soit -19 jours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5CD50665-120E-4611-A1DB-2F708BFC4B14}"/>
              </a:ext>
            </a:extLst>
          </p:cNvPr>
          <p:cNvGraphicFramePr>
            <a:graphicFrameLocks/>
          </p:cNvGraphicFramePr>
          <p:nvPr/>
        </p:nvGraphicFramePr>
        <p:xfrm>
          <a:off x="458290" y="1442400"/>
          <a:ext cx="71568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037BED-D747-852F-13F7-0476A781D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633618"/>
              </p:ext>
            </p:extLst>
          </p:nvPr>
        </p:nvGraphicFramePr>
        <p:xfrm>
          <a:off x="8026787" y="2834640"/>
          <a:ext cx="3600001" cy="11887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46243">
                  <a:extLst>
                    <a:ext uri="{9D8B030D-6E8A-4147-A177-3AD203B41FA5}">
                      <a16:colId xmlns:a16="http://schemas.microsoft.com/office/drawing/2014/main" val="2392535057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3694890037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351426714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Mixage actu 2025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(en jours)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Ecart PDC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(2025 vs 2024)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34186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 France 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1 365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5791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Réseau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-19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48777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1 781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-19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5381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620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Post-production hors mixage actu    </a:t>
            </a:r>
            <a:r>
              <a:rPr lang="fr-FR" sz="3500" b="1" dirty="0">
                <a:solidFill>
                  <a:schemeClr val="bg1">
                    <a:lumMod val="50000"/>
                  </a:schemeClr>
                </a:solidFill>
              </a:rPr>
              <a:t>13 340 jours pour 2025, </a:t>
            </a:r>
            <a:r>
              <a:rPr lang="fr-FR" sz="3500" dirty="0">
                <a:solidFill>
                  <a:schemeClr val="bg1">
                    <a:lumMod val="50000"/>
                  </a:schemeClr>
                </a:solidFill>
              </a:rPr>
              <a:t>soit -914 jours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B8238C82-0FBF-4AA7-9BF6-D7ABDD87CC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400646"/>
              </p:ext>
            </p:extLst>
          </p:nvPr>
        </p:nvGraphicFramePr>
        <p:xfrm>
          <a:off x="586814" y="1631569"/>
          <a:ext cx="71568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5395113-46E7-F4E3-D62E-251018727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153694"/>
              </p:ext>
            </p:extLst>
          </p:nvPr>
        </p:nvGraphicFramePr>
        <p:xfrm>
          <a:off x="8026787" y="2000250"/>
          <a:ext cx="3600001" cy="29565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46243">
                  <a:extLst>
                    <a:ext uri="{9D8B030D-6E8A-4147-A177-3AD203B41FA5}">
                      <a16:colId xmlns:a16="http://schemas.microsoft.com/office/drawing/2014/main" val="239276966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169496396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395347976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PP hors mixage actu 2025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(en jours)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Ecart PDC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(2025 vs 2024)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247919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Documentaires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-30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177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Information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640</a:t>
                      </a:r>
                      <a:endParaRPr lang="fr-FR" sz="11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40986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Magazines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-1 056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164692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Religieuses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</a:t>
                      </a:r>
                      <a:endParaRPr lang="fr-FR" sz="11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98173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Spectacles vivants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-32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337938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Habillage antennes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fr-FR" sz="11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05699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fr-FR" sz="11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049887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Jeux et divertissements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295027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Réseau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10 700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-500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23335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13 340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-914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8800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94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Post-production régionale hors mixage</a:t>
            </a:r>
          </a:p>
          <a:p>
            <a:r>
              <a:rPr lang="fr-FR" sz="3500" b="1" dirty="0">
                <a:solidFill>
                  <a:schemeClr val="bg1">
                    <a:lumMod val="50000"/>
                  </a:schemeClr>
                </a:solidFill>
              </a:rPr>
              <a:t>10 700 jours pour 2025, </a:t>
            </a:r>
            <a:r>
              <a:rPr lang="fr-FR" sz="3500" dirty="0">
                <a:solidFill>
                  <a:schemeClr val="bg1">
                    <a:lumMod val="50000"/>
                  </a:schemeClr>
                </a:solidFill>
              </a:rPr>
              <a:t>soit -501 jours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0075B8E8-02F4-4FD8-A375-CA0E3AD19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891161"/>
              </p:ext>
            </p:extLst>
          </p:nvPr>
        </p:nvGraphicFramePr>
        <p:xfrm>
          <a:off x="540328" y="1368356"/>
          <a:ext cx="71568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C2F6147-EE84-5CB8-4728-E6B5304E2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903085"/>
              </p:ext>
            </p:extLst>
          </p:nvPr>
        </p:nvGraphicFramePr>
        <p:xfrm>
          <a:off x="8051671" y="1238250"/>
          <a:ext cx="3600001" cy="43815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46243">
                  <a:extLst>
                    <a:ext uri="{9D8B030D-6E8A-4147-A177-3AD203B41FA5}">
                      <a16:colId xmlns:a16="http://schemas.microsoft.com/office/drawing/2014/main" val="2725349212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2789962994"/>
                    </a:ext>
                  </a:extLst>
                </a:gridCol>
                <a:gridCol w="776879">
                  <a:extLst>
                    <a:ext uri="{9D8B030D-6E8A-4147-A177-3AD203B41FA5}">
                      <a16:colId xmlns:a16="http://schemas.microsoft.com/office/drawing/2014/main" val="160445634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l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Post-production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Client Réseau 2025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(en jours)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Ecart PDC</a:t>
                      </a:r>
                      <a:b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fr-FR" sz="11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(2025 vs 2024)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881369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Corse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282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8896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Bourgogne Franche-Comté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-200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98108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Grand Est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-169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390837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Hauts-de-France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24911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Bretagne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1267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-153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07429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Centre-Val de Loire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-15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34644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Normandie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-43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126047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Paris Île-de-France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-19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75725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Pays de la Loire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749,5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-29,5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36822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Auvergne Rhône-Alpes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690,5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-128,5</a:t>
                      </a:r>
                      <a:endParaRPr lang="fr-FR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823879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Provence-Alpes-Côte d'Azur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-74</a:t>
                      </a:r>
                      <a:endParaRPr lang="fr-FR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88199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Nouvelle-Aquitaine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1137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186037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Occitanie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266728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DAR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59142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10 700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-501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07582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95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Evolution du nombre de jours d’activité </a:t>
            </a:r>
            <a:r>
              <a:rPr lang="fr-FR" sz="3500" b="1"/>
              <a:t>PP externalisés </a:t>
            </a:r>
            <a:r>
              <a:rPr lang="fr-FR" sz="3500" b="1" dirty="0"/>
              <a:t>dans le cadre de l’appel d’offre FTV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Graphique 1">
            <a:extLst>
              <a:ext uri="{FF2B5EF4-FFF2-40B4-BE49-F238E27FC236}">
                <a16:creationId xmlns:a16="http://schemas.microsoft.com/office/drawing/2014/main" id="{E9312F5F-A3D0-629E-BB96-24FF9B3B3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2045493"/>
            <a:ext cx="7478666" cy="449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66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468290-D9DF-4844-9D09-0B9C37D38F45}"/>
              </a:ext>
            </a:extLst>
          </p:cNvPr>
          <p:cNvSpPr txBox="1"/>
          <p:nvPr/>
        </p:nvSpPr>
        <p:spPr>
          <a:xfrm>
            <a:off x="565211" y="186431"/>
            <a:ext cx="110615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/>
              <a:t>Evolution de l’activité PP externalisée dans le cadre de l’appel d’offre FTV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1BF0E2-EB9D-8AB5-81CE-8ED64947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D0E5D1-6A46-49CF-BA14-8C7F418CDE40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9922E9-1E2C-7275-D0BA-6228D8766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9" t="4478" r="16251" b="13694"/>
          <a:stretch/>
        </p:blipFill>
        <p:spPr bwMode="auto">
          <a:xfrm>
            <a:off x="11992" y="163104"/>
            <a:ext cx="368813" cy="7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D06F77E-77EF-4A6B-370F-671A46C8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632" y="1805928"/>
            <a:ext cx="8015288" cy="481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79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7EECE4-E1D8-4F15-BD5D-17F3945E6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fr-FR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63317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France Tv">
      <a:dk1>
        <a:sysClr val="windowText" lastClr="000000"/>
      </a:dk1>
      <a:lt1>
        <a:sysClr val="window" lastClr="FFFFFF"/>
      </a:lt1>
      <a:dk2>
        <a:srgbClr val="000000"/>
      </a:dk2>
      <a:lt2>
        <a:srgbClr val="232323"/>
      </a:lt2>
      <a:accent1>
        <a:srgbClr val="FFC300"/>
      </a:accent1>
      <a:accent2>
        <a:srgbClr val="EB0032"/>
      </a:accent2>
      <a:accent3>
        <a:srgbClr val="0082E6"/>
      </a:accent3>
      <a:accent4>
        <a:srgbClr val="8C1EAA"/>
      </a:accent4>
      <a:accent5>
        <a:srgbClr val="00DC82"/>
      </a:accent5>
      <a:accent6>
        <a:srgbClr val="FFC300"/>
      </a:accent6>
      <a:hlink>
        <a:srgbClr val="0563C1"/>
      </a:hlink>
      <a:folHlink>
        <a:srgbClr val="954F72"/>
      </a:folHlink>
    </a:clrScheme>
    <a:fontScheme name="Personnalisé 34">
      <a:majorFont>
        <a:latin typeface="FranceTV Brown TT"/>
        <a:ea typeface=""/>
        <a:cs typeface=""/>
      </a:majorFont>
      <a:minorFont>
        <a:latin typeface="FranceTV Brown T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 PPT MULTIDOT" id="{E131DC6C-BAB5-C646-B9B0-DB660AE13E18}" vid="{54F03C3D-E2EF-1944-B918-883F6492FB1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003a87-4419-443b-abcd-7fa81855da7d">
      <Terms xmlns="http://schemas.microsoft.com/office/infopath/2007/PartnerControls"/>
    </lcf76f155ced4ddcb4097134ff3c332f>
    <TaxCatchAll xmlns="ab389688-8829-41de-ad43-4486485dfe0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525040A2228C4DA64468BEF2F98F66" ma:contentTypeVersion="12" ma:contentTypeDescription="Crée un document." ma:contentTypeScope="" ma:versionID="05da5ec5a9074aebd4720e88b47417af">
  <xsd:schema xmlns:xsd="http://www.w3.org/2001/XMLSchema" xmlns:xs="http://www.w3.org/2001/XMLSchema" xmlns:p="http://schemas.microsoft.com/office/2006/metadata/properties" xmlns:ns2="e8003a87-4419-443b-abcd-7fa81855da7d" xmlns:ns3="ab389688-8829-41de-ad43-4486485dfe01" targetNamespace="http://schemas.microsoft.com/office/2006/metadata/properties" ma:root="true" ma:fieldsID="9e2b83709d60aa9a0c63099318bf0732" ns2:_="" ns3:_="">
    <xsd:import namespace="e8003a87-4419-443b-abcd-7fa81855da7d"/>
    <xsd:import namespace="ab389688-8829-41de-ad43-4486485dfe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03a87-4419-443b-abcd-7fa81855da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0ef50de2-742b-40dc-96a0-7d08477253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389688-8829-41de-ad43-4486485dfe0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8c917f2-5d60-4a5e-a877-9cb307c83625}" ma:internalName="TaxCatchAll" ma:showField="CatchAllData" ma:web="ab389688-8829-41de-ad43-4486485dfe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C48F75-DE6C-41ED-8E8A-47A123A641CA}">
  <ds:schemaRefs>
    <ds:schemaRef ds:uri="http://schemas.microsoft.com/office/2006/metadata/properties"/>
    <ds:schemaRef ds:uri="http://schemas.microsoft.com/office/2006/documentManagement/types"/>
    <ds:schemaRef ds:uri="ab389688-8829-41de-ad43-4486485dfe01"/>
    <ds:schemaRef ds:uri="http://www.w3.org/XML/1998/namespace"/>
    <ds:schemaRef ds:uri="http://purl.org/dc/terms/"/>
    <ds:schemaRef ds:uri="e8003a87-4419-443b-abcd-7fa81855da7d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95D3B23-8E6C-42A4-ACD1-3216700535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4F6768-577F-41D0-B24D-A1A19D6593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003a87-4419-443b-abcd-7fa81855da7d"/>
    <ds:schemaRef ds:uri="ab389688-8829-41de-ad43-4486485df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3348</TotalTime>
  <Words>455</Words>
  <Application>Microsoft Macintosh PowerPoint</Application>
  <PresentationFormat>Grand écran</PresentationFormat>
  <Paragraphs>150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FranceTV Brown TT</vt:lpstr>
      <vt:lpstr>Helvetica Neue Medium</vt:lpstr>
      <vt:lpstr>Thème Office</vt:lpstr>
      <vt:lpstr>Plan d’activité Post Production 2025 (2024 vs PDC 2025)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BARNOUIN Sandra</dc:creator>
  <cp:lastModifiedBy>TEMPEREAU Chloe</cp:lastModifiedBy>
  <cp:revision>40</cp:revision>
  <dcterms:created xsi:type="dcterms:W3CDTF">2021-01-27T09:27:12Z</dcterms:created>
  <dcterms:modified xsi:type="dcterms:W3CDTF">2025-04-17T14:54:45Z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0x010100C0525040A2228C4DA64468BEF2F98F66</vt:lpwstr>
  </property>
  <property fmtid="{D5CDD505-2E9C-101B-9397-08002B2CF9AE}" pid="3" name="MediaServiceImageTags">
    <vt:lpwstr/>
  </property>
</Properties>
</file>